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</p:sldMasterIdLst>
  <p:notesMasterIdLst>
    <p:notesMasterId r:id="rId62"/>
  </p:notesMasterIdLst>
  <p:sldIdLst>
    <p:sldId id="256" r:id="rId2"/>
    <p:sldId id="358" r:id="rId3"/>
    <p:sldId id="359" r:id="rId4"/>
    <p:sldId id="360" r:id="rId5"/>
    <p:sldId id="361" r:id="rId6"/>
    <p:sldId id="271" r:id="rId7"/>
    <p:sldId id="299" r:id="rId8"/>
    <p:sldId id="273" r:id="rId9"/>
    <p:sldId id="300" r:id="rId10"/>
    <p:sldId id="272" r:id="rId11"/>
    <p:sldId id="301" r:id="rId12"/>
    <p:sldId id="365" r:id="rId13"/>
    <p:sldId id="302" r:id="rId14"/>
    <p:sldId id="362" r:id="rId15"/>
    <p:sldId id="275" r:id="rId16"/>
    <p:sldId id="279" r:id="rId17"/>
    <p:sldId id="278" r:id="rId18"/>
    <p:sldId id="291" r:id="rId19"/>
    <p:sldId id="306" r:id="rId20"/>
    <p:sldId id="308" r:id="rId21"/>
    <p:sldId id="363" r:id="rId22"/>
    <p:sldId id="309" r:id="rId23"/>
    <p:sldId id="312" r:id="rId24"/>
    <p:sldId id="277" r:id="rId25"/>
    <p:sldId id="310" r:id="rId26"/>
    <p:sldId id="281" r:id="rId27"/>
    <p:sldId id="315" r:id="rId28"/>
    <p:sldId id="293" r:id="rId29"/>
    <p:sldId id="319" r:id="rId30"/>
    <p:sldId id="322" r:id="rId31"/>
    <p:sldId id="320" r:id="rId32"/>
    <p:sldId id="325" r:id="rId33"/>
    <p:sldId id="326" r:id="rId34"/>
    <p:sldId id="327" r:id="rId35"/>
    <p:sldId id="366" r:id="rId36"/>
    <p:sldId id="345" r:id="rId37"/>
    <p:sldId id="339" r:id="rId38"/>
    <p:sldId id="340" r:id="rId39"/>
    <p:sldId id="341" r:id="rId40"/>
    <p:sldId id="338" r:id="rId41"/>
    <p:sldId id="329" r:id="rId42"/>
    <p:sldId id="330" r:id="rId43"/>
    <p:sldId id="350" r:id="rId44"/>
    <p:sldId id="346" r:id="rId45"/>
    <p:sldId id="347" r:id="rId46"/>
    <p:sldId id="351" r:id="rId47"/>
    <p:sldId id="348" r:id="rId48"/>
    <p:sldId id="352" r:id="rId49"/>
    <p:sldId id="353" r:id="rId50"/>
    <p:sldId id="354" r:id="rId51"/>
    <p:sldId id="355" r:id="rId52"/>
    <p:sldId id="332" r:id="rId53"/>
    <p:sldId id="333" r:id="rId54"/>
    <p:sldId id="342" r:id="rId55"/>
    <p:sldId id="344" r:id="rId56"/>
    <p:sldId id="343" r:id="rId57"/>
    <p:sldId id="336" r:id="rId58"/>
    <p:sldId id="334" r:id="rId59"/>
    <p:sldId id="337" r:id="rId60"/>
    <p:sldId id="356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E4CCA0"/>
    <a:srgbClr val="89C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0"/>
  </p:normalViewPr>
  <p:slideViewPr>
    <p:cSldViewPr snapToGrid="0">
      <p:cViewPr>
        <p:scale>
          <a:sx n="125" d="100"/>
          <a:sy n="125" d="100"/>
        </p:scale>
        <p:origin x="896" y="9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만번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>
                  <c:v>0</c:v>
                </c:pt>
                <c:pt idx="1">
                  <c:v>10000</c:v>
                </c:pt>
                <c:pt idx="2">
                  <c:v>100000</c:v>
                </c:pt>
                <c:pt idx="3">
                  <c:v>500000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-8.1</c:v>
                </c:pt>
                <c:pt idx="1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B6-2943-B592-615D808EA8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10만번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>
                  <c:v>0</c:v>
                </c:pt>
                <c:pt idx="1">
                  <c:v>10000</c:v>
                </c:pt>
                <c:pt idx="2">
                  <c:v>100000</c:v>
                </c:pt>
                <c:pt idx="3">
                  <c:v>500000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-7.5</c:v>
                </c:pt>
                <c:pt idx="1">
                  <c:v>4.7</c:v>
                </c:pt>
                <c:pt idx="2">
                  <c:v>59.9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B6-2943-B592-615D808EA8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50만번</c:v>
                </c:pt>
              </c:strCache>
            </c:strRef>
          </c:tx>
          <c:spPr>
            <a:ln w="28575" cap="rnd">
              <a:solidFill>
                <a:schemeClr val="accent1">
                  <a:shade val="1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>
                  <c:v>0</c:v>
                </c:pt>
                <c:pt idx="1">
                  <c:v>10000</c:v>
                </c:pt>
                <c:pt idx="2">
                  <c:v>100000</c:v>
                </c:pt>
                <c:pt idx="3">
                  <c:v>500000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-8.6999999999999993</c:v>
                </c:pt>
                <c:pt idx="1">
                  <c:v>2</c:v>
                </c:pt>
                <c:pt idx="2">
                  <c:v>55.6</c:v>
                </c:pt>
                <c:pt idx="3">
                  <c:v>80.599999999999994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B6-2943-B592-615D808EA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5885999"/>
        <c:axId val="1309577999"/>
      </c:lineChart>
      <c:catAx>
        <c:axId val="875885999"/>
        <c:scaling>
          <c:orientation val="minMax"/>
        </c:scaling>
        <c:delete val="0"/>
        <c:axPos val="b"/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9577999"/>
        <c:crosses val="autoZero"/>
        <c:auto val="1"/>
        <c:lblAlgn val="ctr"/>
        <c:lblOffset val="100"/>
        <c:noMultiLvlLbl val="0"/>
      </c:catAx>
      <c:valAx>
        <c:axId val="1309577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5885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338519323053612E-2"/>
          <c:y val="3.1064525702492376E-2"/>
          <c:w val="0.87694599142910901"/>
          <c:h val="0.880753645083077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 formatCode="General">
                  <c:v>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-7.5</c:v>
                </c:pt>
                <c:pt idx="1">
                  <c:v>4.7</c:v>
                </c:pt>
                <c:pt idx="2">
                  <c:v>13.2</c:v>
                </c:pt>
                <c:pt idx="3">
                  <c:v>59.9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A5-7449-90A2-08E2E049E3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Param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 formatCode="General">
                  <c:v>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-8.1</c:v>
                </c:pt>
                <c:pt idx="1">
                  <c:v>4.7</c:v>
                </c:pt>
                <c:pt idx="2">
                  <c:v>6.6</c:v>
                </c:pt>
                <c:pt idx="3">
                  <c:v>82.9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A5-7449-90A2-08E2E049E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15383631"/>
        <c:axId val="1515452735"/>
      </c:lineChart>
      <c:catAx>
        <c:axId val="151538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5452735"/>
        <c:crosses val="autoZero"/>
        <c:auto val="1"/>
        <c:lblAlgn val="ctr"/>
        <c:lblOffset val="100"/>
        <c:noMultiLvlLbl val="0"/>
      </c:catAx>
      <c:valAx>
        <c:axId val="151545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538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 formatCode="General">
                  <c:v>0</c:v>
                </c:pt>
                <c:pt idx="1">
                  <c:v>100000</c:v>
                </c:pt>
                <c:pt idx="2">
                  <c:v>250000</c:v>
                </c:pt>
                <c:pt idx="3">
                  <c:v>500000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-8.8699999999999992</c:v>
                </c:pt>
                <c:pt idx="1">
                  <c:v>31.9</c:v>
                </c:pt>
                <c:pt idx="2">
                  <c:v>64.8</c:v>
                </c:pt>
                <c:pt idx="3">
                  <c:v>80.599999999999994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F9-404B-9BBE-6FAE5A0217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Hidden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 formatCode="General">
                  <c:v>0</c:v>
                </c:pt>
                <c:pt idx="1">
                  <c:v>100000</c:v>
                </c:pt>
                <c:pt idx="2">
                  <c:v>250000</c:v>
                </c:pt>
                <c:pt idx="3">
                  <c:v>500000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-6.9</c:v>
                </c:pt>
                <c:pt idx="1">
                  <c:v>27.5</c:v>
                </c:pt>
                <c:pt idx="2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F9-404B-9BBE-6FAE5A0217A8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 formatCode="General">
                  <c:v>0</c:v>
                </c:pt>
                <c:pt idx="1">
                  <c:v>100000</c:v>
                </c:pt>
                <c:pt idx="2">
                  <c:v>250000</c:v>
                </c:pt>
                <c:pt idx="3">
                  <c:v>500000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F9-404B-9BBE-6FAE5A021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0427743"/>
        <c:axId val="1131296207"/>
      </c:lineChart>
      <c:catAx>
        <c:axId val="113042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31296207"/>
        <c:crosses val="autoZero"/>
        <c:auto val="1"/>
        <c:lblAlgn val="ctr"/>
        <c:lblOffset val="100"/>
        <c:noMultiLvlLbl val="0"/>
      </c:catAx>
      <c:valAx>
        <c:axId val="113129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30427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#,##0</c:formatCode>
                <c:ptCount val="6"/>
                <c:pt idx="0" formatCode="General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30000</c:v>
                </c:pt>
                <c:pt idx="4">
                  <c:v>50000</c:v>
                </c:pt>
                <c:pt idx="5">
                  <c:v>100000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-7.5</c:v>
                </c:pt>
                <c:pt idx="1">
                  <c:v>4</c:v>
                </c:pt>
                <c:pt idx="2">
                  <c:v>4.7</c:v>
                </c:pt>
                <c:pt idx="3">
                  <c:v>8.4</c:v>
                </c:pt>
                <c:pt idx="4">
                  <c:v>13.2</c:v>
                </c:pt>
                <c:pt idx="5">
                  <c:v>59.9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A5-7449-90A2-08E2E049E3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Param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#,##0</c:formatCode>
                <c:ptCount val="6"/>
                <c:pt idx="0" formatCode="General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30000</c:v>
                </c:pt>
                <c:pt idx="4">
                  <c:v>50000</c:v>
                </c:pt>
                <c:pt idx="5">
                  <c:v>100000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-8.1</c:v>
                </c:pt>
                <c:pt idx="1">
                  <c:v>4</c:v>
                </c:pt>
                <c:pt idx="2">
                  <c:v>4.7</c:v>
                </c:pt>
                <c:pt idx="3">
                  <c:v>6.4</c:v>
                </c:pt>
                <c:pt idx="4">
                  <c:v>6.6</c:v>
                </c:pt>
                <c:pt idx="5">
                  <c:v>82.9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A5-7449-90A2-08E2E049E3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Naïve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#,##0</c:formatCode>
                <c:ptCount val="6"/>
                <c:pt idx="0" formatCode="General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30000</c:v>
                </c:pt>
                <c:pt idx="4">
                  <c:v>50000</c:v>
                </c:pt>
                <c:pt idx="5">
                  <c:v>100000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-8.1</c:v>
                </c:pt>
                <c:pt idx="1">
                  <c:v>32.4</c:v>
                </c:pt>
                <c:pt idx="2">
                  <c:v>43.5</c:v>
                </c:pt>
                <c:pt idx="3">
                  <c:v>50.6</c:v>
                </c:pt>
                <c:pt idx="4">
                  <c:v>50.6</c:v>
                </c:pt>
                <c:pt idx="5">
                  <c:v>50.6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27-5E40-8C62-42E5A34A1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15383631"/>
        <c:axId val="1515452735"/>
      </c:lineChart>
      <c:catAx>
        <c:axId val="151538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5452735"/>
        <c:crosses val="autoZero"/>
        <c:auto val="1"/>
        <c:lblAlgn val="ctr"/>
        <c:lblOffset val="100"/>
        <c:noMultiLvlLbl val="0"/>
      </c:catAx>
      <c:valAx>
        <c:axId val="151545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538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Param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 formatCode="General">
                  <c:v>0</c:v>
                </c:pt>
                <c:pt idx="1">
                  <c:v>10000</c:v>
                </c:pt>
                <c:pt idx="2">
                  <c:v>100000</c:v>
                </c:pt>
                <c:pt idx="3">
                  <c:v>250000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-8.1</c:v>
                </c:pt>
                <c:pt idx="1">
                  <c:v>4.7</c:v>
                </c:pt>
                <c:pt idx="2">
                  <c:v>82.9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BA-4C42-8D59-0D4EF0DF45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Hidden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 formatCode="General">
                  <c:v>0</c:v>
                </c:pt>
                <c:pt idx="1">
                  <c:v>10000</c:v>
                </c:pt>
                <c:pt idx="2">
                  <c:v>100000</c:v>
                </c:pt>
                <c:pt idx="3">
                  <c:v>250000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-6.9</c:v>
                </c:pt>
                <c:pt idx="1">
                  <c:v>6.1</c:v>
                </c:pt>
                <c:pt idx="2">
                  <c:v>27</c:v>
                </c:pt>
                <c:pt idx="3">
                  <c:v>100.1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BA-4C42-8D59-0D4EF0DF45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Merge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#,##0</c:formatCode>
                <c:ptCount val="4"/>
                <c:pt idx="0" formatCode="General">
                  <c:v>0</c:v>
                </c:pt>
                <c:pt idx="1">
                  <c:v>10000</c:v>
                </c:pt>
                <c:pt idx="2">
                  <c:v>100000</c:v>
                </c:pt>
                <c:pt idx="3">
                  <c:v>250000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-8.1</c:v>
                </c:pt>
                <c:pt idx="1">
                  <c:v>4.4000000000000004</c:v>
                </c:pt>
                <c:pt idx="2">
                  <c:v>6.5</c:v>
                </c:pt>
                <c:pt idx="3">
                  <c:v>78.400000000000006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BA-4C42-8D59-0D4EF0DF4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5574543"/>
        <c:axId val="1035772879"/>
      </c:lineChart>
      <c:catAx>
        <c:axId val="103557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5772879"/>
        <c:crosses val="autoZero"/>
        <c:auto val="1"/>
        <c:lblAlgn val="ctr"/>
        <c:lblOffset val="100"/>
        <c:noMultiLvlLbl val="0"/>
      </c:catAx>
      <c:valAx>
        <c:axId val="1035772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5574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2B9D0-401E-E442-B9DA-C4D8392656F1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6F65A-3A22-D245-9F61-1D1269971C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9761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157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775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657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비교를</a:t>
            </a:r>
            <a:r>
              <a:rPr kumimoji="1" lang="ko-KR" altLang="en-US" dirty="0"/>
              <a:t> 위한 슬라이드 복제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522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비교를</a:t>
            </a:r>
            <a:r>
              <a:rPr kumimoji="1" lang="ko-KR" altLang="en-US" dirty="0"/>
              <a:t> 위한 슬라이드 복제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6847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9427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7272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856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49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527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273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622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2292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620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8782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결론적으로 학습을 토대로 게임을 진행 시켜 보면 이렇게 나옵니다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24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6F65A-3A22-D245-9F61-1D1269971CEC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1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223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23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637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799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50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054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26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227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42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145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06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2D820-1253-724A-94F1-3D6E5721B5B4}" type="datetimeFigureOut">
              <a:rPr kumimoji="1" lang="ko-Kore-KR" altLang="en-US" smtClean="0"/>
              <a:t>12/02/2024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744B4-ACCF-4B48-8AB6-7FCC7F9073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684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16.png"/><Relationship Id="rId5" Type="http://schemas.microsoft.com/office/2007/relationships/media" Target="../media/media3.mov"/><Relationship Id="rId10" Type="http://schemas.openxmlformats.org/officeDocument/2006/relationships/image" Target="../media/image15.png"/><Relationship Id="rId4" Type="http://schemas.openxmlformats.org/officeDocument/2006/relationships/video" Target="../media/media2.mov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.mov"/><Relationship Id="rId7" Type="http://schemas.openxmlformats.org/officeDocument/2006/relationships/image" Target="../media/image24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o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D75B1-9831-D2AD-5851-2142BCEB8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615" y="1214439"/>
            <a:ext cx="9144000" cy="2387599"/>
          </a:xfrm>
        </p:spPr>
        <p:txBody>
          <a:bodyPr/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FLAPPY BIRD PROJECT</a:t>
            </a:r>
            <a:endParaRPr kumimoji="1" lang="ko-Kore-KR" altLang="en-US" b="1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063367-3AD5-2ACF-60F9-3D1386931E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김정찬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ko-KR" altLang="en-US" dirty="0" err="1">
                <a:solidFill>
                  <a:schemeClr val="bg1"/>
                </a:solidFill>
              </a:rPr>
              <a:t>홍유빈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1032" name="Picture 8" descr="Flappy Bird Logo PNG Pic - PNG Mart">
            <a:extLst>
              <a:ext uri="{FF2B5EF4-FFF2-40B4-BE49-F238E27FC236}">
                <a16:creationId xmlns:a16="http://schemas.microsoft.com/office/drawing/2014/main" id="{0D8C1D8C-8B9B-3966-A218-DFCE6BEF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8416" y="3602038"/>
            <a:ext cx="3449942" cy="191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Pipe | OpenGameArt.org">
            <a:extLst>
              <a:ext uri="{FF2B5EF4-FFF2-40B4-BE49-F238E27FC236}">
                <a16:creationId xmlns:a16="http://schemas.microsoft.com/office/drawing/2014/main" id="{59874DDF-D7F9-B3CA-9FFC-01D636B4D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8" t="23430" r="35170"/>
          <a:stretch/>
        </p:blipFill>
        <p:spPr bwMode="auto">
          <a:xfrm>
            <a:off x="1602581" y="5064138"/>
            <a:ext cx="1938969" cy="344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Pipe | OpenGameArt.org">
            <a:extLst>
              <a:ext uri="{FF2B5EF4-FFF2-40B4-BE49-F238E27FC236}">
                <a16:creationId xmlns:a16="http://schemas.microsoft.com/office/drawing/2014/main" id="{4D1DB344-5460-1348-76DA-887213800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8" t="23430" r="35170"/>
          <a:stretch/>
        </p:blipFill>
        <p:spPr bwMode="auto">
          <a:xfrm rot="10800000">
            <a:off x="1602581" y="-1935203"/>
            <a:ext cx="1938969" cy="344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Pipe | OpenGameArt.org">
            <a:extLst>
              <a:ext uri="{FF2B5EF4-FFF2-40B4-BE49-F238E27FC236}">
                <a16:creationId xmlns:a16="http://schemas.microsoft.com/office/drawing/2014/main" id="{8A2710B3-8CBB-3A1A-23EA-73E6D3F16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8" t="23430" r="35170"/>
          <a:stretch/>
        </p:blipFill>
        <p:spPr bwMode="auto">
          <a:xfrm>
            <a:off x="7193268" y="3971939"/>
            <a:ext cx="1938969" cy="344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ipe | OpenGameArt.org">
            <a:extLst>
              <a:ext uri="{FF2B5EF4-FFF2-40B4-BE49-F238E27FC236}">
                <a16:creationId xmlns:a16="http://schemas.microsoft.com/office/drawing/2014/main" id="{1CAEA19E-C7C8-9745-2624-33F8BF9B0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8" t="23430" r="35170"/>
          <a:stretch/>
        </p:blipFill>
        <p:spPr bwMode="auto">
          <a:xfrm rot="10800000">
            <a:off x="7193267" y="-1844694"/>
            <a:ext cx="1938969" cy="39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66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32 0.2 C -0.18516 0.21737 -0.08633 0.23218 -0.04974 0.23218 C 0.17096 0.23218 0.3987 -0.02708 0.3987 -0.28773 C 0.3987 -0.15578 0.51276 -0.02708 0.61966 -0.02708 C 0.73373 -0.02708 0.83971 -0.15717 0.83971 -0.28773 C 0.83971 -0.22222 0.89623 -0.15578 0.95326 -0.15578 C 1.0099 -0.15578 1.06784 -0.22013 1.06758 -0.28773 C 1.06784 -0.25324 1.09596 -0.22222 1.12422 -0.22222 C 1.15274 -0.22222 1.18099 -0.25462 1.18099 -0.28773 C 1.18073 -0.2699 1.19505 -0.25324 1.20951 -0.25324 C 1.21706 -0.25324 1.23828 -0.27013 1.23828 -0.28773 C 1.23828 -0.27847 1.24583 -0.2699 1.25208 -0.2699 C 1.25221 -0.26782 1.26615 -0.27708 1.26615 -0.28773 C 1.26615 -0.28194 1.26615 -0.27847 1.27318 -0.27847 C 1.27331 -0.27986 1.28086 -0.28263 1.28086 -0.28773 C 1.28086 -0.28472 1.28086 -0.28194 1.28086 -0.27986 C 1.28841 -0.27986 1.28841 -0.28194 1.28841 -0.28472 C 1.29557 -0.28472 1.29557 -0.28263 1.29557 -0.27986 C 1.30378 -0.27986 1.30378 -0.28194 1.30378 -0.28472 " pathEditMode="relative" rAng="10800000" ptsTypes="AAAAAAAAAAAAAAAAAAA">
                                      <p:cBhvr>
                                        <p:cTn id="23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1" y="-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0" y="2970727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F3CCE0-14EC-5EFB-5A2A-75EF79B57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5" b="11949"/>
          <a:stretch/>
        </p:blipFill>
        <p:spPr>
          <a:xfrm>
            <a:off x="297141" y="3536461"/>
            <a:ext cx="2239670" cy="25165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36E36D-35B1-AB66-514C-078C19F7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42" y="3609068"/>
            <a:ext cx="2167320" cy="251655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5D5C70-C593-DD03-5A34-6A2D68D52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7" b="18054"/>
          <a:stretch/>
        </p:blipFill>
        <p:spPr>
          <a:xfrm>
            <a:off x="6021341" y="568211"/>
            <a:ext cx="2167320" cy="2498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228DEB-2DDC-940B-E407-94379E368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41" y="568211"/>
            <a:ext cx="2216798" cy="24954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B2F1A42-6061-1301-9206-FF86C3B36DFE}"/>
              </a:ext>
            </a:extLst>
          </p:cNvPr>
          <p:cNvSpPr txBox="1">
            <a:spLocks/>
          </p:cNvSpPr>
          <p:nvPr/>
        </p:nvSpPr>
        <p:spPr>
          <a:xfrm>
            <a:off x="2766646" y="4208224"/>
            <a:ext cx="3219939" cy="153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&lt;</a:t>
            </a:r>
            <a:r>
              <a:rPr lang="en" altLang="ko-Kore-KR" sz="2000" dirty="0">
                <a:solidFill>
                  <a:schemeClr val="bg1"/>
                </a:solidFill>
              </a:rPr>
              <a:t>successfully passing a pipe</a:t>
            </a:r>
            <a:r>
              <a:rPr lang="en-US" altLang="ko-KR" sz="2000" dirty="0">
                <a:solidFill>
                  <a:schemeClr val="bg1"/>
                </a:solidFill>
              </a:rPr>
              <a:t>&gt;</a:t>
            </a:r>
            <a:endParaRPr lang="en-US" altLang="ko-Kore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파이프 통과할 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+ 1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A812572-CE29-220B-09E1-EAE648D09C1C}"/>
              </a:ext>
            </a:extLst>
          </p:cNvPr>
          <p:cNvSpPr txBox="1">
            <a:spLocks/>
          </p:cNvSpPr>
          <p:nvPr/>
        </p:nvSpPr>
        <p:spPr>
          <a:xfrm>
            <a:off x="8491415" y="1142846"/>
            <a:ext cx="2215661" cy="1346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ore-KR" sz="2000" dirty="0">
                <a:solidFill>
                  <a:schemeClr val="bg1"/>
                </a:solidFill>
              </a:rPr>
              <a:t>&lt;DYING&gt;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죽었을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- 1.0</a:t>
            </a:r>
            <a:endParaRPr lang="ko-Kore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9E2B761-1D53-E3C2-750D-A63B5704DCF3}"/>
              </a:ext>
            </a:extLst>
          </p:cNvPr>
          <p:cNvSpPr txBox="1">
            <a:spLocks/>
          </p:cNvSpPr>
          <p:nvPr/>
        </p:nvSpPr>
        <p:spPr>
          <a:xfrm>
            <a:off x="8530642" y="4263110"/>
            <a:ext cx="3364217" cy="1298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ore-KR" sz="2000" dirty="0">
                <a:solidFill>
                  <a:schemeClr val="bg1"/>
                </a:solidFill>
              </a:rPr>
              <a:t>&lt;touch the top of the screen&gt;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화면 상단에 닿았을 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- 0.5</a:t>
            </a:r>
            <a:endParaRPr lang="ko-Kore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CB39E5A-759A-AC3F-5AD0-0E2552392C04}"/>
              </a:ext>
            </a:extLst>
          </p:cNvPr>
          <p:cNvSpPr txBox="1">
            <a:spLocks/>
          </p:cNvSpPr>
          <p:nvPr/>
        </p:nvSpPr>
        <p:spPr>
          <a:xfrm>
            <a:off x="2844863" y="1142846"/>
            <a:ext cx="3046651" cy="1346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&lt;</a:t>
            </a:r>
            <a:r>
              <a:rPr lang="en" altLang="ko-Kore-KR" sz="2000" dirty="0">
                <a:solidFill>
                  <a:schemeClr val="bg1"/>
                </a:solidFill>
              </a:rPr>
              <a:t>every frame it stays alive</a:t>
            </a:r>
            <a:r>
              <a:rPr lang="en-US" altLang="ko-KR" sz="2000" dirty="0">
                <a:solidFill>
                  <a:schemeClr val="bg1"/>
                </a:solidFill>
              </a:rPr>
              <a:t>&gt;</a:t>
            </a:r>
            <a:endParaRPr lang="en" altLang="ko-Kore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살아남은 프레임 당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+ 0.1</a:t>
            </a:r>
          </a:p>
        </p:txBody>
      </p:sp>
    </p:spTree>
    <p:extLst>
      <p:ext uri="{BB962C8B-B14F-4D97-AF65-F5344CB8AC3E}">
        <p14:creationId xmlns:p14="http://schemas.microsoft.com/office/powerpoint/2010/main" val="19452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lang="en-US" altLang="ko-Kore-KR" sz="6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</a:t>
            </a:r>
            <a:endParaRPr lang="ko-Kore-KR" altLang="en-US" sz="6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25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DFEFA89-F9E4-1B6F-4441-49042093A879}"/>
              </a:ext>
            </a:extLst>
          </p:cNvPr>
          <p:cNvSpPr/>
          <p:nvPr/>
        </p:nvSpPr>
        <p:spPr>
          <a:xfrm>
            <a:off x="73823" y="284162"/>
            <a:ext cx="3786187" cy="122555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</a:rPr>
              <a:t>BASIC SETTING</a:t>
            </a:r>
          </a:p>
          <a:p>
            <a:pPr algn="ctr"/>
            <a:r>
              <a:rPr kumimoji="1" lang="en-US" altLang="ko-Kore-KR" dirty="0">
                <a:solidFill>
                  <a:schemeClr val="bg1"/>
                </a:solidFill>
              </a:rPr>
              <a:t>(</a:t>
            </a:r>
            <a:r>
              <a:rPr kumimoji="1" lang="ko-Kore-KR" altLang="en-US" dirty="0">
                <a:solidFill>
                  <a:schemeClr val="bg1"/>
                </a:solidFill>
              </a:rPr>
              <a:t>모듈</a:t>
            </a:r>
            <a:r>
              <a:rPr kumimoji="1" lang="ko-KR" altLang="en-US" dirty="0">
                <a:solidFill>
                  <a:schemeClr val="bg1"/>
                </a:solidFill>
              </a:rPr>
              <a:t> 설정 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파일경로 설정</a:t>
            </a:r>
            <a:r>
              <a:rPr kumimoji="1" lang="en-US" altLang="ko-Kore-KR" dirty="0">
                <a:solidFill>
                  <a:schemeClr val="bg1"/>
                </a:solidFill>
              </a:rPr>
              <a:t>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D123C6E-92A3-4699-34C8-A03622569597}"/>
              </a:ext>
            </a:extLst>
          </p:cNvPr>
          <p:cNvSpPr/>
          <p:nvPr/>
        </p:nvSpPr>
        <p:spPr>
          <a:xfrm>
            <a:off x="73823" y="1981200"/>
            <a:ext cx="2512215" cy="351155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CLASS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bg1"/>
                </a:solidFill>
              </a:rPr>
              <a:t>def __</a:t>
            </a:r>
            <a:r>
              <a:rPr kumimoji="1" lang="en-US" altLang="ko-Kore-KR" dirty="0" err="1">
                <a:solidFill>
                  <a:schemeClr val="bg1"/>
                </a:solidFill>
              </a:rPr>
              <a:t>init</a:t>
            </a:r>
            <a:r>
              <a:rPr kumimoji="1" lang="en-US" altLang="ko-Kore-KR" dirty="0">
                <a:solidFill>
                  <a:schemeClr val="bg1"/>
                </a:solidFill>
              </a:rPr>
              <a:t>__( ):</a:t>
            </a:r>
            <a:endParaRPr lang="en" altLang="ko-Kore-KR" b="0" dirty="0">
              <a:solidFill>
                <a:schemeClr val="bg1"/>
              </a:solidFill>
              <a:effectLst/>
            </a:endParaRPr>
          </a:p>
          <a:p>
            <a:endParaRPr lang="en" altLang="ko-Kore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bg1"/>
                </a:solidFill>
                <a:effectLst/>
              </a:rPr>
              <a:t>def run():</a:t>
            </a:r>
          </a:p>
          <a:p>
            <a:endParaRPr lang="en" altLang="ko-Kore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bg1"/>
                </a:solidFill>
                <a:effectLst/>
              </a:rPr>
              <a:t>def </a:t>
            </a:r>
            <a:r>
              <a:rPr lang="en" altLang="ko-Kore-KR" b="0" dirty="0" err="1">
                <a:solidFill>
                  <a:schemeClr val="bg1"/>
                </a:solidFill>
                <a:effectLst/>
              </a:rPr>
              <a:t>save_graph</a:t>
            </a:r>
            <a:r>
              <a:rPr lang="en" altLang="ko-Kore-KR" b="0" dirty="0">
                <a:solidFill>
                  <a:schemeClr val="bg1"/>
                </a:solidFill>
                <a:effectLst/>
              </a:rPr>
              <a:t>( ):</a:t>
            </a:r>
          </a:p>
          <a:p>
            <a:endParaRPr lang="en" altLang="ko-Kore-KR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bg1"/>
                </a:solidFill>
                <a:effectLst/>
              </a:rPr>
              <a:t>def optimize( ):</a:t>
            </a:r>
            <a:endParaRPr kumimoji="1" lang="en-US" altLang="ko-Kore-KR" dirty="0">
              <a:solidFill>
                <a:schemeClr val="bg1"/>
              </a:solidFill>
            </a:endParaRPr>
          </a:p>
          <a:p>
            <a:pPr algn="ctr"/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11F9A61-D352-F3B5-81D9-93B10758BB8F}"/>
              </a:ext>
            </a:extLst>
          </p:cNvPr>
          <p:cNvSpPr/>
          <p:nvPr/>
        </p:nvSpPr>
        <p:spPr>
          <a:xfrm>
            <a:off x="2946799" y="1981200"/>
            <a:ext cx="2512215" cy="28956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en-US" altLang="ko-Kore-KR" dirty="0">
                <a:solidFill>
                  <a:schemeClr val="bg1"/>
                </a:solidFill>
              </a:rPr>
              <a:t>CLASS DQN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chemeClr val="bg1"/>
              </a:solidFill>
            </a:endParaRPr>
          </a:p>
          <a:p>
            <a:endParaRPr kumimoji="1" lang="en-US" altLang="ko-Kore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bg1"/>
                </a:solidFill>
              </a:rPr>
              <a:t>def __</a:t>
            </a:r>
            <a:r>
              <a:rPr kumimoji="1" lang="en-US" altLang="ko-Kore-KR" dirty="0" err="1">
                <a:solidFill>
                  <a:schemeClr val="bg1"/>
                </a:solidFill>
              </a:rPr>
              <a:t>init</a:t>
            </a:r>
            <a:r>
              <a:rPr kumimoji="1" lang="en-US" altLang="ko-Kore-KR" dirty="0">
                <a:solidFill>
                  <a:schemeClr val="bg1"/>
                </a:solidFill>
              </a:rPr>
              <a:t>__( ):</a:t>
            </a:r>
            <a:endParaRPr lang="en" altLang="ko-Kore-KR" b="0" dirty="0">
              <a:solidFill>
                <a:schemeClr val="bg1"/>
              </a:solidFill>
              <a:effectLst/>
            </a:endParaRPr>
          </a:p>
          <a:p>
            <a:endParaRPr lang="en" altLang="ko-Kore-KR" dirty="0">
              <a:solidFill>
                <a:schemeClr val="bg1"/>
              </a:solidFill>
            </a:endParaRPr>
          </a:p>
          <a:p>
            <a:endParaRPr lang="en" altLang="ko-Kore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bg1"/>
                </a:solidFill>
                <a:effectLst/>
              </a:rPr>
              <a:t>def forward():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bg1"/>
              </a:solidFill>
            </a:endParaRPr>
          </a:p>
          <a:p>
            <a:endParaRPr lang="en" altLang="ko-Kore-KR" b="0" dirty="0">
              <a:solidFill>
                <a:schemeClr val="bg1"/>
              </a:solidFill>
              <a:effectLst/>
            </a:endParaRPr>
          </a:p>
          <a:p>
            <a:pPr algn="ctr"/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04FC730-50E1-98A0-6B08-26EDE83E0417}"/>
              </a:ext>
            </a:extLst>
          </p:cNvPr>
          <p:cNvSpPr/>
          <p:nvPr/>
        </p:nvSpPr>
        <p:spPr>
          <a:xfrm>
            <a:off x="5819775" y="1981200"/>
            <a:ext cx="2512215" cy="28956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en-US" altLang="ko-Kore-KR" dirty="0">
                <a:solidFill>
                  <a:schemeClr val="bg1"/>
                </a:solidFill>
              </a:rPr>
              <a:t>CLASS REPLAYMEMORY</a:t>
            </a:r>
          </a:p>
          <a:p>
            <a:endParaRPr kumimoji="1" lang="en-US" altLang="ko-Kore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bg1"/>
                </a:solidFill>
              </a:rPr>
              <a:t>def __</a:t>
            </a:r>
            <a:r>
              <a:rPr kumimoji="1" lang="en-US" altLang="ko-Kore-KR" dirty="0" err="1">
                <a:solidFill>
                  <a:schemeClr val="bg1"/>
                </a:solidFill>
              </a:rPr>
              <a:t>init</a:t>
            </a:r>
            <a:r>
              <a:rPr kumimoji="1" lang="en-US" altLang="ko-Kore-KR" dirty="0">
                <a:solidFill>
                  <a:schemeClr val="bg1"/>
                </a:solidFill>
              </a:rPr>
              <a:t>__( 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bg1"/>
                </a:solidFill>
              </a:rPr>
              <a:t>def append( ):</a:t>
            </a:r>
            <a:endParaRPr lang="en" altLang="ko-Kore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bg1"/>
                </a:solidFill>
                <a:effectLst/>
              </a:rPr>
              <a:t>def sample( 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dirty="0">
                <a:solidFill>
                  <a:schemeClr val="bg1"/>
                </a:solidFill>
                <a:effectLst/>
              </a:rPr>
              <a:t>def __</a:t>
            </a:r>
            <a:r>
              <a:rPr lang="en" altLang="ko-Kore-KR" b="0" dirty="0" err="1">
                <a:solidFill>
                  <a:schemeClr val="bg1"/>
                </a:solidFill>
                <a:effectLst/>
              </a:rPr>
              <a:t>len</a:t>
            </a:r>
            <a:r>
              <a:rPr lang="en" altLang="ko-Kore-KR" b="0" dirty="0">
                <a:solidFill>
                  <a:schemeClr val="bg1"/>
                </a:solidFill>
                <a:effectLst/>
              </a:rPr>
              <a:t>__( 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750DB9-CF46-1950-DAE3-F9FE8CD6E36A}"/>
              </a:ext>
            </a:extLst>
          </p:cNvPr>
          <p:cNvSpPr/>
          <p:nvPr/>
        </p:nvSpPr>
        <p:spPr>
          <a:xfrm>
            <a:off x="8692751" y="1986756"/>
            <a:ext cx="2512215" cy="444341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en-US" altLang="ko-Kore-KR" dirty="0">
                <a:solidFill>
                  <a:schemeClr val="bg1"/>
                </a:solidFill>
              </a:rPr>
              <a:t>Hyperparameter</a:t>
            </a:r>
          </a:p>
          <a:p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env_id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replay_memory_size</a:t>
            </a:r>
            <a:r>
              <a:rPr lang="en" altLang="ko-Kore-KR" sz="1600" b="0" dirty="0">
                <a:solidFill>
                  <a:schemeClr val="bg1"/>
                </a:solidFill>
                <a:effectLst/>
              </a:rPr>
              <a:t> </a:t>
            </a: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mini_batch_size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epsilon_init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epsilon_decay</a:t>
            </a:r>
            <a:endParaRPr lang="en" altLang="ko-Kore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epsilon_min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network_sync_rate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learning_rate_a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discount_factor_g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stop_on_reward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>
                <a:solidFill>
                  <a:schemeClr val="bg1"/>
                </a:solidFill>
                <a:effectLst/>
              </a:rPr>
              <a:t>fc1_nodes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env_make_params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use_lidar</a:t>
            </a:r>
            <a:endParaRPr lang="en" altLang="ko-Kore-KR" sz="1600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enable_double_dqn</a:t>
            </a:r>
            <a:endParaRPr lang="en" altLang="ko-Kore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b="0" dirty="0" err="1">
                <a:solidFill>
                  <a:schemeClr val="bg1"/>
                </a:solidFill>
                <a:effectLst/>
              </a:rPr>
              <a:t>enable_dueling_dqn</a:t>
            </a:r>
            <a:endParaRPr lang="en" altLang="ko-Kore-KR" b="0" dirty="0">
              <a:solidFill>
                <a:schemeClr val="bg1"/>
              </a:solidFill>
              <a:effectLst/>
            </a:endParaRPr>
          </a:p>
          <a:p>
            <a:pPr algn="ctr"/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37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791981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6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FIRST AIM</a:t>
            </a:r>
            <a:endParaRPr lang="ko-Kore-KR" altLang="en-US" sz="6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00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8090F-A3AC-3D7B-DA44-7DC203FB3544}"/>
              </a:ext>
            </a:extLst>
          </p:cNvPr>
          <p:cNvSpPr txBox="1"/>
          <p:nvPr/>
        </p:nvSpPr>
        <p:spPr>
          <a:xfrm>
            <a:off x="2271351" y="1027068"/>
            <a:ext cx="7649298" cy="5709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en-US" sz="6600" kern="1200" dirty="0">
                <a:solidFill>
                  <a:srgbClr val="1818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Amount of Learning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7421B1-5ED1-F062-D957-A08B28C8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9" r="-5" b="-5"/>
          <a:stretch/>
        </p:blipFill>
        <p:spPr>
          <a:xfrm>
            <a:off x="4442642" y="2143045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6292BC-02F3-EE5B-6D60-2171EA5D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9" r="630" b="-2"/>
          <a:stretch/>
        </p:blipFill>
        <p:spPr>
          <a:xfrm>
            <a:off x="8315797" y="2143045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1EBA09-282C-09D2-0A4A-1BA819BC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81" r="-4" b="-4"/>
          <a:stretch/>
        </p:blipFill>
        <p:spPr>
          <a:xfrm>
            <a:off x="489179" y="2143045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A7F3E-7344-3EE9-1818-62A7D7AD804D}"/>
              </a:ext>
            </a:extLst>
          </p:cNvPr>
          <p:cNvSpPr txBox="1"/>
          <p:nvPr/>
        </p:nvSpPr>
        <p:spPr>
          <a:xfrm>
            <a:off x="1821684" y="5884669"/>
            <a:ext cx="85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81818"/>
                </a:solidFill>
              </a:rPr>
              <a:t>10,000</a:t>
            </a:r>
            <a:endParaRPr lang="ko-KR" altLang="en-US" dirty="0">
              <a:solidFill>
                <a:srgbClr val="18181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14379-6C46-CF75-286F-BB41CA852455}"/>
              </a:ext>
            </a:extLst>
          </p:cNvPr>
          <p:cNvSpPr txBox="1"/>
          <p:nvPr/>
        </p:nvSpPr>
        <p:spPr>
          <a:xfrm>
            <a:off x="5600802" y="5884669"/>
            <a:ext cx="98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81818"/>
                </a:solidFill>
              </a:rPr>
              <a:t>100,000</a:t>
            </a:r>
            <a:endParaRPr lang="ko-KR" altLang="en-US" dirty="0">
              <a:solidFill>
                <a:srgbClr val="18181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EB58D3-DD3D-7213-D0B7-AF3AB9CA5118}"/>
              </a:ext>
            </a:extLst>
          </p:cNvPr>
          <p:cNvSpPr txBox="1"/>
          <p:nvPr/>
        </p:nvSpPr>
        <p:spPr>
          <a:xfrm>
            <a:off x="9725152" y="5884669"/>
            <a:ext cx="98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81818"/>
                </a:solidFill>
              </a:rPr>
              <a:t>500,000</a:t>
            </a:r>
            <a:endParaRPr lang="ko-KR" altLang="en-US" dirty="0">
              <a:solidFill>
                <a:srgbClr val="181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17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5E6338-C003-E916-2E8B-D6B4006E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97" y="1418250"/>
            <a:ext cx="8421803" cy="47060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214A2C-B58C-6F17-043F-0E120460F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337" b="6420"/>
          <a:stretch/>
        </p:blipFill>
        <p:spPr>
          <a:xfrm>
            <a:off x="702254" y="5805586"/>
            <a:ext cx="10874576" cy="518122"/>
          </a:xfrm>
          <a:prstGeom prst="rect">
            <a:avLst/>
          </a:prstGeom>
        </p:spPr>
      </p:pic>
      <p:sp>
        <p:nvSpPr>
          <p:cNvPr id="2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86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8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10,000 Episodes</a:t>
            </a:r>
            <a:endParaRPr lang="ko-Kore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85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4D7379-51B0-63DE-CFB5-25FB86AAF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5" t="10123" r="34161" b="15422"/>
          <a:stretch/>
        </p:blipFill>
        <p:spPr>
          <a:xfrm>
            <a:off x="2367030" y="1266794"/>
            <a:ext cx="7457939" cy="53711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79A923-5C1B-05D4-9D13-BCEE605CB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4" t="78568" r="34161" b="20116"/>
          <a:stretch/>
        </p:blipFill>
        <p:spPr>
          <a:xfrm>
            <a:off x="657846" y="6352678"/>
            <a:ext cx="10876305" cy="263529"/>
          </a:xfrm>
          <a:prstGeom prst="rect">
            <a:avLst/>
          </a:prstGeom>
        </p:spPr>
      </p:pic>
      <p:sp>
        <p:nvSpPr>
          <p:cNvPr id="2" name="제목 4">
            <a:extLst>
              <a:ext uri="{FF2B5EF4-FFF2-40B4-BE49-F238E27FC236}">
                <a16:creationId xmlns:a16="http://schemas.microsoft.com/office/drawing/2014/main" id="{DF5585D3-3776-1E91-C1AA-5EBE214D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86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8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100,000 Episodes</a:t>
            </a:r>
            <a:endParaRPr lang="ko-Kore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9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B1555B-787B-FF9E-F342-CF8AA807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96" y="1287167"/>
            <a:ext cx="7849805" cy="48148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A693F3-500E-0007-2B27-3A40BA5D5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8" b="2222"/>
          <a:stretch/>
        </p:blipFill>
        <p:spPr>
          <a:xfrm>
            <a:off x="254012" y="5996300"/>
            <a:ext cx="11683975" cy="430559"/>
          </a:xfrm>
          <a:prstGeom prst="rect">
            <a:avLst/>
          </a:prstGeom>
        </p:spPr>
      </p:pic>
      <p:sp>
        <p:nvSpPr>
          <p:cNvPr id="2" name="제목 4">
            <a:extLst>
              <a:ext uri="{FF2B5EF4-FFF2-40B4-BE49-F238E27FC236}">
                <a16:creationId xmlns:a16="http://schemas.microsoft.com/office/drawing/2014/main" id="{38B5C5EB-593E-0436-B518-513879EE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86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8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500,000 Episodes</a:t>
            </a:r>
            <a:endParaRPr lang="ko-Kore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92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3" name="10만번 훈련">
            <a:hlinkClick r:id="" action="ppaction://media"/>
            <a:extLst>
              <a:ext uri="{FF2B5EF4-FFF2-40B4-BE49-F238E27FC236}">
                <a16:creationId xmlns:a16="http://schemas.microsoft.com/office/drawing/2014/main" id="{1CB26DA6-BC49-21D7-A962-815A0B84D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7008" y="-415607"/>
            <a:ext cx="3917983" cy="7273607"/>
          </a:xfrm>
          <a:prstGeom prst="rect">
            <a:avLst/>
          </a:prstGeom>
        </p:spPr>
      </p:pic>
      <p:pic>
        <p:nvPicPr>
          <p:cNvPr id="6" name="50만번">
            <a:hlinkClick r:id="" action="ppaction://media"/>
            <a:extLst>
              <a:ext uri="{FF2B5EF4-FFF2-40B4-BE49-F238E27FC236}">
                <a16:creationId xmlns:a16="http://schemas.microsoft.com/office/drawing/2014/main" id="{DC35978E-575E-EC8C-C43E-761D3873A3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74019" y="0"/>
            <a:ext cx="4884275" cy="8701058"/>
          </a:xfrm>
          <a:prstGeom prst="rect">
            <a:avLst/>
          </a:prstGeom>
        </p:spPr>
      </p:pic>
      <p:pic>
        <p:nvPicPr>
          <p:cNvPr id="11" name="화면 기록 2024-11-30 오후 6.51.58">
            <a:hlinkClick r:id="" action="ppaction://media"/>
            <a:extLst>
              <a:ext uri="{FF2B5EF4-FFF2-40B4-BE49-F238E27FC236}">
                <a16:creationId xmlns:a16="http://schemas.microsoft.com/office/drawing/2014/main" id="{7F9BDA0F-8527-E8D1-6FC6-31E5551F513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513" y="-415607"/>
            <a:ext cx="3917983" cy="72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7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5DA0DB4-519E-F440-30A6-D9AE5CCAFF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256812"/>
              </p:ext>
            </p:extLst>
          </p:nvPr>
        </p:nvGraphicFramePr>
        <p:xfrm>
          <a:off x="214486" y="832196"/>
          <a:ext cx="3025157" cy="5542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94622-4F53-DD8F-4472-B408901558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852" y="697457"/>
            <a:ext cx="2676351" cy="37534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347240-3B42-E79B-13B1-E7B5D9DC175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008" y="697457"/>
            <a:ext cx="2676351" cy="3753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FD57BB-CF6E-C78A-FAA0-8118047C07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1163" y="697457"/>
            <a:ext cx="2676351" cy="3753444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37732B9-C1DB-C4A2-37F5-C0EFCCC31BBC}"/>
              </a:ext>
            </a:extLst>
          </p:cNvPr>
          <p:cNvSpPr/>
          <p:nvPr/>
        </p:nvSpPr>
        <p:spPr>
          <a:xfrm>
            <a:off x="3250851" y="5154387"/>
            <a:ext cx="2676352" cy="10001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10,000</a:t>
            </a:r>
            <a:r>
              <a:rPr lang="ko-KR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b="1" dirty="0">
                <a:solidFill>
                  <a:srgbClr val="000000"/>
                </a:solidFill>
                <a:latin typeface="Calibri" panose="020F0502020204030204" pitchFamily="34" charset="0"/>
              </a:rPr>
              <a:t>Max </a:t>
            </a: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Reward:</a:t>
            </a:r>
            <a:r>
              <a:rPr lang="ko-KR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taken:</a:t>
            </a:r>
            <a:r>
              <a:rPr lang="ko-KR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45E5726-2045-9137-DD15-93C4AEE4C80D}"/>
              </a:ext>
            </a:extLst>
          </p:cNvPr>
          <p:cNvSpPr/>
          <p:nvPr/>
        </p:nvSpPr>
        <p:spPr>
          <a:xfrm>
            <a:off x="6271634" y="5154388"/>
            <a:ext cx="2676351" cy="10001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100,000 episode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Max Reward : 50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taken: 46m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56BB495-19A7-3C4D-0096-A4BDA3D28F68}"/>
              </a:ext>
            </a:extLst>
          </p:cNvPr>
          <p:cNvSpPr/>
          <p:nvPr/>
        </p:nvSpPr>
        <p:spPr>
          <a:xfrm>
            <a:off x="9301162" y="5154387"/>
            <a:ext cx="2676351" cy="10001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181818"/>
                </a:solidFill>
                <a:effectLst/>
                <a:latin typeface="Calibri" panose="020F0502020204030204" pitchFamily="34" charset="0"/>
              </a:rPr>
              <a:t>500,000 episode</a:t>
            </a:r>
            <a:endParaRPr lang="ko-Kore-KR" altLang="ko-Kore-KR" sz="1800" b="0" i="0" u="none" strike="noStrike" dirty="0">
              <a:solidFill>
                <a:srgbClr val="181818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181818"/>
                </a:solidFill>
                <a:effectLst/>
                <a:latin typeface="Calibri" panose="020F0502020204030204" pitchFamily="34" charset="0"/>
              </a:rPr>
              <a:t>Max Reward : 80</a:t>
            </a:r>
            <a:endParaRPr lang="ko-Kore-KR" altLang="ko-Kore-KR" sz="1800" b="0" i="0" u="none" strike="noStrike" dirty="0">
              <a:solidFill>
                <a:srgbClr val="181818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181818"/>
                </a:solidFill>
                <a:effectLst/>
                <a:latin typeface="Calibri" panose="020F0502020204030204" pitchFamily="34" charset="0"/>
              </a:rPr>
              <a:t>Time taken: 3h</a:t>
            </a:r>
            <a:endParaRPr lang="ko-Kore-KR" altLang="ko-Kore-KR" sz="1800" b="0" i="0" u="none" strike="noStrike" dirty="0">
              <a:solidFill>
                <a:srgbClr val="181818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404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FA7262B-507B-8010-D86D-6FD9728B89E2}"/>
              </a:ext>
            </a:extLst>
          </p:cNvPr>
          <p:cNvSpPr txBox="1">
            <a:spLocks/>
          </p:cNvSpPr>
          <p:nvPr/>
        </p:nvSpPr>
        <p:spPr>
          <a:xfrm>
            <a:off x="5046948" y="1383727"/>
            <a:ext cx="6356174" cy="945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dirty="0">
                <a:solidFill>
                  <a:schemeClr val="bg1"/>
                </a:solidFill>
                <a:latin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kumimoji="1" lang="en-US" altLang="ko-Kore-KR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Flappy bird</a:t>
            </a:r>
            <a:endParaRPr kumimoji="1" lang="ko-Kore-KR" altLang="en-US" dirty="0">
              <a:solidFill>
                <a:schemeClr val="bg1"/>
              </a:solidFill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650FB14-7608-0EF4-3C79-6AD91DDCDD37}"/>
              </a:ext>
            </a:extLst>
          </p:cNvPr>
          <p:cNvSpPr txBox="1">
            <a:spLocks/>
          </p:cNvSpPr>
          <p:nvPr/>
        </p:nvSpPr>
        <p:spPr>
          <a:xfrm>
            <a:off x="5338482" y="3191330"/>
            <a:ext cx="5638801" cy="1203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2000" dirty="0">
                <a:solidFill>
                  <a:schemeClr val="bg1"/>
                </a:solidFill>
              </a:rPr>
              <a:t>터치 또는 클릭 하면 </a:t>
            </a:r>
            <a:r>
              <a:rPr kumimoji="1" lang="en-US" altLang="ko-KR" sz="2000" dirty="0">
                <a:solidFill>
                  <a:schemeClr val="bg1"/>
                </a:solidFill>
              </a:rPr>
              <a:t>FLY</a:t>
            </a:r>
          </a:p>
          <a:p>
            <a:pPr algn="l"/>
            <a:r>
              <a:rPr kumimoji="1" lang="ko-KR" altLang="en-US" sz="2000" dirty="0">
                <a:solidFill>
                  <a:schemeClr val="bg1"/>
                </a:solidFill>
              </a:rPr>
              <a:t>아무 것도 하지 않으면 </a:t>
            </a:r>
            <a:r>
              <a:rPr kumimoji="1" lang="en-US" altLang="ko-KR" sz="2000" dirty="0">
                <a:solidFill>
                  <a:schemeClr val="bg1"/>
                </a:solidFill>
              </a:rPr>
              <a:t>FALL</a:t>
            </a:r>
          </a:p>
          <a:p>
            <a:pPr algn="l"/>
            <a:r>
              <a:rPr kumimoji="1" lang="ko-KR" altLang="en-US" sz="2000" dirty="0">
                <a:solidFill>
                  <a:schemeClr val="bg1"/>
                </a:solidFill>
              </a:rPr>
              <a:t>파이프를 통과하며 멀리 오래 살아남는 게임 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" name="10만번 훈련">
            <a:hlinkClick r:id="" action="ppaction://media"/>
            <a:extLst>
              <a:ext uri="{FF2B5EF4-FFF2-40B4-BE49-F238E27FC236}">
                <a16:creationId xmlns:a16="http://schemas.microsoft.com/office/drawing/2014/main" id="{70E48AD2-C7FF-D162-47C5-0EF41A0FD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1562" y="6780"/>
            <a:ext cx="3530426" cy="680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0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54822CAF-7911-FA69-0A7E-167A2EE7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6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SECOND AIM</a:t>
            </a:r>
            <a:endParaRPr lang="ko-Kore-KR" altLang="en-US" sz="6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5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10" name="구름 모양 설명선[C] 9">
            <a:extLst>
              <a:ext uri="{FF2B5EF4-FFF2-40B4-BE49-F238E27FC236}">
                <a16:creationId xmlns:a16="http://schemas.microsoft.com/office/drawing/2014/main" id="{8BD728FB-319C-69E1-72CA-00D8415C2096}"/>
              </a:ext>
            </a:extLst>
          </p:cNvPr>
          <p:cNvSpPr/>
          <p:nvPr/>
        </p:nvSpPr>
        <p:spPr>
          <a:xfrm>
            <a:off x="4851468" y="1971750"/>
            <a:ext cx="6942550" cy="2294557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</a:rPr>
              <a:t>지금 당장의 파이프만 넘으면 되는데 미래의 보상이 중요한가</a:t>
            </a:r>
            <a:r>
              <a:rPr kumimoji="1" lang="en-US" altLang="ko-KR" sz="2400" dirty="0">
                <a:solidFill>
                  <a:schemeClr val="bg1"/>
                </a:solidFill>
              </a:rPr>
              <a:t>…?</a:t>
            </a:r>
            <a:endParaRPr kumimoji="1" lang="en-US" altLang="ko-KR" sz="2400" dirty="0">
              <a:solidFill>
                <a:schemeClr val="bg1"/>
              </a:solidFill>
              <a:sym typeface="Wingdings" pitchFamily="2" charset="2"/>
            </a:endParaRPr>
          </a:p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579944-095A-AEF7-61AB-48CF007C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94" y="1358793"/>
            <a:ext cx="4026107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89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D5B389-C664-8984-F1EE-2A4644E47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8" r="68393" b="50821"/>
          <a:stretch/>
        </p:blipFill>
        <p:spPr>
          <a:xfrm>
            <a:off x="1543363" y="1065716"/>
            <a:ext cx="4037168" cy="47265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AC580E-D793-DF2F-9ABA-5E9B81387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6" t="49563" r="66048" b="2045"/>
          <a:stretch/>
        </p:blipFill>
        <p:spPr>
          <a:xfrm>
            <a:off x="6512133" y="1065715"/>
            <a:ext cx="4365617" cy="4726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C44A5C-28DA-D25A-B6AA-7FF874CDB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7" t="26866" r="74041" b="71215"/>
          <a:stretch/>
        </p:blipFill>
        <p:spPr>
          <a:xfrm>
            <a:off x="266420" y="3552726"/>
            <a:ext cx="5779912" cy="404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6C6D42-8679-95B5-44EF-2FE397F98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2" t="76338" r="73896" b="21952"/>
          <a:stretch/>
        </p:blipFill>
        <p:spPr>
          <a:xfrm>
            <a:off x="6312751" y="3593774"/>
            <a:ext cx="5779911" cy="363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3FFB1-CD9C-70BF-7754-400F062131D7}"/>
              </a:ext>
            </a:extLst>
          </p:cNvPr>
          <p:cNvSpPr txBox="1"/>
          <p:nvPr/>
        </p:nvSpPr>
        <p:spPr>
          <a:xfrm>
            <a:off x="3581400" y="6094308"/>
            <a:ext cx="502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181818"/>
                </a:solidFill>
              </a:rPr>
              <a:t>즉각적인 행동의 결과에 더 집중해</a:t>
            </a:r>
            <a:r>
              <a:rPr lang="en-US" altLang="ko-KR" sz="2400" b="1" dirty="0">
                <a:solidFill>
                  <a:srgbClr val="181818"/>
                </a:solidFill>
              </a:rPr>
              <a:t>!</a:t>
            </a:r>
            <a:endParaRPr lang="ko-KR" altLang="en-US" sz="2400" b="1" dirty="0">
              <a:solidFill>
                <a:srgbClr val="181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6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4D7379-51B0-63DE-CFB5-25FB86AAF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5" t="10123" r="34161" b="15422"/>
          <a:stretch/>
        </p:blipFill>
        <p:spPr>
          <a:xfrm>
            <a:off x="2424112" y="1568728"/>
            <a:ext cx="7343775" cy="45357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ED8859-9E56-9E19-5E4E-A9565119F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4" t="78568" r="34161" b="20116"/>
          <a:stretch/>
        </p:blipFill>
        <p:spPr>
          <a:xfrm>
            <a:off x="0" y="5815843"/>
            <a:ext cx="12192001" cy="295408"/>
          </a:xfrm>
          <a:prstGeom prst="rect">
            <a:avLst/>
          </a:prstGeom>
        </p:spPr>
      </p:pic>
      <p:sp>
        <p:nvSpPr>
          <p:cNvPr id="2" name="제목 4">
            <a:extLst>
              <a:ext uri="{FF2B5EF4-FFF2-40B4-BE49-F238E27FC236}">
                <a16:creationId xmlns:a16="http://schemas.microsoft.com/office/drawing/2014/main" id="{FD0AFC8C-34E0-0952-E206-2F8D7E6B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86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Discount Factor : 0.99</a:t>
            </a:r>
            <a:endParaRPr lang="ko-Kore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316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53D2FC-A98B-23CA-054B-A6EFFF0F2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4" t="5994" r="33711" b="22051"/>
          <a:stretch/>
        </p:blipFill>
        <p:spPr>
          <a:xfrm>
            <a:off x="1735135" y="1077055"/>
            <a:ext cx="8721725" cy="4905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A775E7-62D3-75CA-1A56-48FFE5BD8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95" t="-7043" r="932" b="13937"/>
          <a:stretch/>
        </p:blipFill>
        <p:spPr>
          <a:xfrm>
            <a:off x="679473" y="5804265"/>
            <a:ext cx="10833051" cy="357520"/>
          </a:xfrm>
          <a:prstGeom prst="rect">
            <a:avLst/>
          </a:prstGeom>
        </p:spPr>
      </p:pic>
      <p:sp>
        <p:nvSpPr>
          <p:cNvPr id="2" name="제목 4">
            <a:extLst>
              <a:ext uri="{FF2B5EF4-FFF2-40B4-BE49-F238E27FC236}">
                <a16:creationId xmlns:a16="http://schemas.microsoft.com/office/drawing/2014/main" id="{D2DC0E1C-CC39-FB3C-8BA5-2F934885B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86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Discount Factor : 0.90</a:t>
            </a:r>
            <a:endParaRPr lang="ko-Kore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42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7" name="20번">
            <a:hlinkClick r:id="" action="ppaction://media"/>
            <a:extLst>
              <a:ext uri="{FF2B5EF4-FFF2-40B4-BE49-F238E27FC236}">
                <a16:creationId xmlns:a16="http://schemas.microsoft.com/office/drawing/2014/main" id="{BEE3F9D1-3758-5B29-1E68-DE18F9B7B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04899" y="-424886"/>
            <a:ext cx="3710151" cy="7282886"/>
          </a:xfrm>
          <a:prstGeom prst="rect">
            <a:avLst/>
          </a:prstGeom>
        </p:spPr>
      </p:pic>
      <p:pic>
        <p:nvPicPr>
          <p:cNvPr id="8" name="10만번 훈련">
            <a:hlinkClick r:id="" action="ppaction://media"/>
            <a:extLst>
              <a:ext uri="{FF2B5EF4-FFF2-40B4-BE49-F238E27FC236}">
                <a16:creationId xmlns:a16="http://schemas.microsoft.com/office/drawing/2014/main" id="{46CC6B09-E52E-99FF-20C5-B7F8963C64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96386" y="-462845"/>
            <a:ext cx="3694113" cy="72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4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60F1B3D-0186-68F0-6EF6-35B1B231D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484070"/>
              </p:ext>
            </p:extLst>
          </p:nvPr>
        </p:nvGraphicFramePr>
        <p:xfrm>
          <a:off x="423509" y="709789"/>
          <a:ext cx="3348391" cy="5438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0177EE7-DF85-6F84-3997-320DBD7786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699" y="816681"/>
            <a:ext cx="3143602" cy="32455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F95338-94BB-CADE-D17F-5054A226B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199" y="816680"/>
            <a:ext cx="3143602" cy="3245555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95E9C55-8463-4137-C75A-084B05CDEF6A}"/>
              </a:ext>
            </a:extLst>
          </p:cNvPr>
          <p:cNvSpPr/>
          <p:nvPr/>
        </p:nvSpPr>
        <p:spPr>
          <a:xfrm>
            <a:off x="4524199" y="4692480"/>
            <a:ext cx="3143602" cy="11144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Discount Factor : 0.99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Episode: 100,000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taken:46m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Reward: 59.9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B2DE6EC-4AF1-2B35-1295-937228968B14}"/>
              </a:ext>
            </a:extLst>
          </p:cNvPr>
          <p:cNvSpPr/>
          <p:nvPr/>
        </p:nvSpPr>
        <p:spPr>
          <a:xfrm>
            <a:off x="8524699" y="4696534"/>
            <a:ext cx="3143602" cy="11144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Discount Factor : 0.90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Episode: 100,000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taken:1h 42m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Reward: 82.9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65188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0BA04995-9083-3F7E-97B7-993FD9A5FB36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6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THIRD AIM</a:t>
            </a:r>
            <a:endParaRPr lang="ko-Kore-KR" altLang="en-US" sz="6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71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dden Layers Icons - Free SVG &amp; PNG Hidden Layers Images - Noun Project">
            <a:extLst>
              <a:ext uri="{FF2B5EF4-FFF2-40B4-BE49-F238E27FC236}">
                <a16:creationId xmlns:a16="http://schemas.microsoft.com/office/drawing/2014/main" id="{E13D54CB-DFC0-EAAA-D4AF-D8554190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5" y="101873"/>
            <a:ext cx="6756127" cy="675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607EBF-ACAB-A66A-2642-3A29DAE6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931" y="1"/>
            <a:ext cx="458622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AC8CE-5EFC-3D66-DE12-1350137247BC}"/>
              </a:ext>
            </a:extLst>
          </p:cNvPr>
          <p:cNvSpPr txBox="1"/>
          <p:nvPr/>
        </p:nvSpPr>
        <p:spPr>
          <a:xfrm>
            <a:off x="1896534" y="2818216"/>
            <a:ext cx="391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81818"/>
                </a:solidFill>
              </a:rPr>
              <a:t>Hidden</a:t>
            </a:r>
            <a:r>
              <a:rPr lang="ko-KR" altLang="en-US" sz="4000" b="1" dirty="0">
                <a:solidFill>
                  <a:srgbClr val="181818"/>
                </a:solidFill>
              </a:rPr>
              <a:t> </a:t>
            </a:r>
            <a:r>
              <a:rPr lang="en-US" altLang="ko-KR" sz="4000" b="1" dirty="0">
                <a:solidFill>
                  <a:srgbClr val="181818"/>
                </a:solidFill>
              </a:rPr>
              <a:t>Layer</a:t>
            </a:r>
            <a:r>
              <a:rPr lang="ko-KR" altLang="en-US" sz="4000" b="1" dirty="0">
                <a:solidFill>
                  <a:srgbClr val="181818"/>
                </a:solidFill>
              </a:rPr>
              <a:t>의 개수를 늘리면</a:t>
            </a:r>
            <a:r>
              <a:rPr lang="en-US" altLang="ko-KR" sz="4000" b="1" dirty="0">
                <a:solidFill>
                  <a:srgbClr val="181818"/>
                </a:solidFill>
              </a:rPr>
              <a:t>??</a:t>
            </a:r>
            <a:endParaRPr lang="ko-KR" altLang="en-US" sz="4000" b="1" dirty="0">
              <a:solidFill>
                <a:srgbClr val="181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02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996126-2A09-66B3-AB49-07675DFB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4" y="533598"/>
            <a:ext cx="5014913" cy="55567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3345C7-7351-DF8F-FB3E-6F2D366B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27" y="533598"/>
            <a:ext cx="4686295" cy="55567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5419C3-9493-A00B-C7F6-7555F6353821}"/>
              </a:ext>
            </a:extLst>
          </p:cNvPr>
          <p:cNvSpPr/>
          <p:nvPr/>
        </p:nvSpPr>
        <p:spPr>
          <a:xfrm>
            <a:off x="1162478" y="1884680"/>
            <a:ext cx="4826842" cy="24434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B51F11-53BD-F8F0-D10A-9349BABB6688}"/>
              </a:ext>
            </a:extLst>
          </p:cNvPr>
          <p:cNvSpPr/>
          <p:nvPr/>
        </p:nvSpPr>
        <p:spPr>
          <a:xfrm>
            <a:off x="6430438" y="1859280"/>
            <a:ext cx="4527122" cy="20472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5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802A7E83-BC37-5253-416E-31D1FEFEDD0B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AIM</a:t>
            </a:r>
            <a:endParaRPr lang="ko-Kore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58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B1555B-787B-FF9E-F342-CF8AA807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15" y="1203820"/>
            <a:ext cx="8706487" cy="4897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A693F3-500E-0007-2B27-3A40BA5D5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568" b="2222"/>
          <a:stretch/>
        </p:blipFill>
        <p:spPr>
          <a:xfrm>
            <a:off x="531470" y="6000988"/>
            <a:ext cx="11127179" cy="410041"/>
          </a:xfrm>
          <a:prstGeom prst="rect">
            <a:avLst/>
          </a:prstGeom>
        </p:spPr>
      </p:pic>
      <p:sp>
        <p:nvSpPr>
          <p:cNvPr id="2" name="제목 4">
            <a:extLst>
              <a:ext uri="{FF2B5EF4-FFF2-40B4-BE49-F238E27FC236}">
                <a16:creationId xmlns:a16="http://schemas.microsoft.com/office/drawing/2014/main" id="{F0F05931-2B83-5A4C-0036-575A1DCF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86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Hidden Layer : 1</a:t>
            </a:r>
            <a:endParaRPr lang="ko-Kore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291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BC4B9D-6508-A21A-8BB5-CAA113140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69" y="1388645"/>
            <a:ext cx="8597662" cy="4836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7CA37A-3511-F3FA-E280-086506D29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53" b="3951"/>
          <a:stretch/>
        </p:blipFill>
        <p:spPr>
          <a:xfrm>
            <a:off x="696662" y="5996702"/>
            <a:ext cx="10798676" cy="456256"/>
          </a:xfrm>
          <a:prstGeom prst="rect">
            <a:avLst/>
          </a:prstGeom>
        </p:spPr>
      </p:pic>
      <p:sp>
        <p:nvSpPr>
          <p:cNvPr id="3" name="제목 4">
            <a:extLst>
              <a:ext uri="{FF2B5EF4-FFF2-40B4-BE49-F238E27FC236}">
                <a16:creationId xmlns:a16="http://schemas.microsoft.com/office/drawing/2014/main" id="{38542404-059E-5ED6-B660-93420F2FF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86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Hidden Layer : 2</a:t>
            </a:r>
            <a:endParaRPr lang="ko-Kore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94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2" name="hidden layer 추가">
            <a:hlinkClick r:id="" action="ppaction://media"/>
            <a:extLst>
              <a:ext uri="{FF2B5EF4-FFF2-40B4-BE49-F238E27FC236}">
                <a16:creationId xmlns:a16="http://schemas.microsoft.com/office/drawing/2014/main" id="{54C72053-78E9-E8D7-560F-D3C2C513D0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1156" y="0"/>
            <a:ext cx="3849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ED8D8B7-7668-B905-E698-C51BEF6A6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561275"/>
              </p:ext>
            </p:extLst>
          </p:nvPr>
        </p:nvGraphicFramePr>
        <p:xfrm>
          <a:off x="242715" y="769055"/>
          <a:ext cx="3472036" cy="5319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872F66-FBF9-C078-1778-B3D3078C78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493" y="1015297"/>
            <a:ext cx="3674284" cy="3282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5ED1D6-7065-F8C6-AF9A-5BE9C0CD5E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0080" y="1015296"/>
            <a:ext cx="3674284" cy="3282951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E3840C9-9921-BD44-6884-B6A6CABC480C}"/>
              </a:ext>
            </a:extLst>
          </p:cNvPr>
          <p:cNvSpPr/>
          <p:nvPr/>
        </p:nvSpPr>
        <p:spPr>
          <a:xfrm>
            <a:off x="3897493" y="4860218"/>
            <a:ext cx="3674284" cy="12287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181818"/>
                </a:solidFill>
                <a:effectLst/>
                <a:latin typeface="Calibri" panose="020F0502020204030204" pitchFamily="34" charset="0"/>
              </a:rPr>
              <a:t>Hidden Layer : 1</a:t>
            </a:r>
            <a:endParaRPr lang="ko-Kore-KR" altLang="ko-Kore-KR" sz="1800" b="0" i="0" u="none" strike="noStrike" dirty="0">
              <a:solidFill>
                <a:srgbClr val="181818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181818"/>
                </a:solidFill>
                <a:effectLst/>
                <a:latin typeface="Calibri" panose="020F0502020204030204" pitchFamily="34" charset="0"/>
              </a:rPr>
              <a:t>Episode : 500,000</a:t>
            </a:r>
            <a:endParaRPr lang="ko-Kore-KR" altLang="ko-Kore-KR" sz="1800" b="1" i="0" u="none" strike="noStrike" dirty="0">
              <a:solidFill>
                <a:srgbClr val="181818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181818"/>
                </a:solidFill>
                <a:effectLst/>
                <a:latin typeface="Calibri" panose="020F0502020204030204" pitchFamily="34" charset="0"/>
              </a:rPr>
              <a:t>Reward : 80.6</a:t>
            </a:r>
            <a:endParaRPr lang="ko-Kore-KR" altLang="ko-Kore-KR" sz="1800" b="1" i="0" u="none" strike="noStrike" dirty="0">
              <a:solidFill>
                <a:srgbClr val="181818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181818"/>
                </a:solidFill>
                <a:effectLst/>
                <a:latin typeface="Calibri" panose="020F0502020204030204" pitchFamily="34" charset="0"/>
              </a:rPr>
              <a:t>Time taken : 3h</a:t>
            </a:r>
            <a:endParaRPr lang="ko-Kore-KR" altLang="ko-Kore-KR" sz="1800" b="1" i="0" u="none" strike="noStrike" dirty="0">
              <a:solidFill>
                <a:srgbClr val="181818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913F08C-0F81-31E2-C92B-FBFCDFFE1335}"/>
              </a:ext>
            </a:extLst>
          </p:cNvPr>
          <p:cNvSpPr/>
          <p:nvPr/>
        </p:nvSpPr>
        <p:spPr>
          <a:xfrm>
            <a:off x="7940080" y="4860219"/>
            <a:ext cx="3674284" cy="12287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Hidden Layer : 2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 : 250,000</a:t>
            </a:r>
            <a:endParaRPr lang="ko-Kore-KR" altLang="ko-Kore-KR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 : 100.1</a:t>
            </a:r>
            <a:endParaRPr lang="ko-Kore-KR" altLang="ko-Kore-KR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 : 1h 36m</a:t>
            </a:r>
            <a:endParaRPr lang="ko-Kore-KR" altLang="ko-Kore-KR" sz="1800" b="1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18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F361D81F-E4E3-8494-9E94-8F3AD7D1B455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ore-KR" sz="6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FORTH AIM</a:t>
            </a:r>
            <a:endParaRPr lang="ko-Kore-KR" altLang="en-US" sz="6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6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8499B8-80D6-D48E-21A1-C82FC38C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039" y="0"/>
            <a:ext cx="4135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12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0AAF410-7BDF-D0D9-C7C3-26F8AFEEF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2627" y="-101599"/>
            <a:ext cx="4239374" cy="7184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66D97-07DC-A2DD-6224-B2FF8CB4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313"/>
            <a:ext cx="3860800" cy="70735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94FD05-2A1E-CA30-EFCC-F5F9C1652B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3860800" y="0"/>
            <a:ext cx="1223736" cy="70735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AA78D1-8051-1F57-1622-FEF000218B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084536" y="8973"/>
            <a:ext cx="1434045" cy="6971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BD9B45-419E-4BA7-0A43-6A118B706F4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6518581" y="8973"/>
            <a:ext cx="1434045" cy="69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18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6CBE4C-D66E-9A44-9CB3-DB6C5FFBA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3"/>
          <a:stretch/>
        </p:blipFill>
        <p:spPr>
          <a:xfrm>
            <a:off x="1995487" y="1122461"/>
            <a:ext cx="8201025" cy="46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8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ko-Kore-KR" sz="4800" b="1" dirty="0">
                <a:solidFill>
                  <a:schemeClr val="bg1"/>
                </a:solidFill>
              </a:rPr>
              <a:t>FOURTH AIM</a:t>
            </a:r>
            <a:br>
              <a:rPr kumimoji="1" lang="en-US" altLang="ko-Kore-KR" sz="4800" b="1" dirty="0">
                <a:solidFill>
                  <a:schemeClr val="bg1"/>
                </a:solidFill>
              </a:rPr>
            </a:br>
            <a:r>
              <a:rPr kumimoji="1" lang="en-US" altLang="ko-Kore-KR" sz="4800" b="1" dirty="0">
                <a:solidFill>
                  <a:schemeClr val="bg1"/>
                </a:solidFill>
              </a:rPr>
              <a:t>Conclusion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995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6" name="naice">
            <a:hlinkClick r:id="" action="ppaction://media"/>
            <a:extLst>
              <a:ext uri="{FF2B5EF4-FFF2-40B4-BE49-F238E27FC236}">
                <a16:creationId xmlns:a16="http://schemas.microsoft.com/office/drawing/2014/main" id="{45962114-1F8D-0A88-8A0B-683E8BF9B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1156" y="0"/>
            <a:ext cx="3849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431C301-FA3E-187D-2EAB-9B0AFECD8FB2}"/>
              </a:ext>
            </a:extLst>
          </p:cNvPr>
          <p:cNvSpPr/>
          <p:nvPr/>
        </p:nvSpPr>
        <p:spPr>
          <a:xfrm>
            <a:off x="467825" y="2353405"/>
            <a:ext cx="7847744" cy="51874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bg1"/>
                </a:solidFill>
              </a:rPr>
              <a:t>2. Hidden layer : </a:t>
            </a:r>
            <a:r>
              <a:rPr lang="en-US" altLang="ko-Kore-KR" sz="1500" dirty="0">
                <a:solidFill>
                  <a:schemeClr val="bg1"/>
                </a:solidFill>
              </a:rPr>
              <a:t>H</a:t>
            </a:r>
            <a:r>
              <a:rPr lang="en-US" altLang="ko-KR" sz="1500" dirty="0">
                <a:solidFill>
                  <a:schemeClr val="bg1"/>
                </a:solidFill>
              </a:rPr>
              <a:t>i</a:t>
            </a:r>
            <a:r>
              <a:rPr lang="en-US" altLang="ko-Kore-KR" sz="1500" dirty="0">
                <a:solidFill>
                  <a:schemeClr val="bg1"/>
                </a:solidFill>
              </a:rPr>
              <a:t>dden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layer</a:t>
            </a:r>
            <a:r>
              <a:rPr lang="ko-KR" altLang="en-US" sz="1500" dirty="0">
                <a:solidFill>
                  <a:schemeClr val="bg1"/>
                </a:solidFill>
              </a:rPr>
              <a:t>의 개수</a:t>
            </a:r>
            <a:r>
              <a:rPr lang="en-US" altLang="ko-KR" sz="1500" dirty="0">
                <a:solidFill>
                  <a:schemeClr val="bg1"/>
                </a:solidFill>
              </a:rPr>
              <a:t>(1</a:t>
            </a:r>
            <a:r>
              <a:rPr lang="ko-KR" altLang="en-US" sz="1500" dirty="0">
                <a:solidFill>
                  <a:schemeClr val="bg1"/>
                </a:solidFill>
              </a:rPr>
              <a:t>개</a:t>
            </a:r>
            <a:r>
              <a:rPr lang="en-US" altLang="ko-KR" sz="1500" dirty="0">
                <a:solidFill>
                  <a:schemeClr val="bg1"/>
                </a:solidFill>
              </a:rPr>
              <a:t>, 2</a:t>
            </a:r>
            <a:r>
              <a:rPr lang="ko-KR" altLang="en-US" sz="1500" dirty="0">
                <a:solidFill>
                  <a:schemeClr val="bg1"/>
                </a:solidFill>
              </a:rPr>
              <a:t>개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  <a:r>
              <a:rPr lang="ko-KR" altLang="en-US" sz="1500" dirty="0">
                <a:solidFill>
                  <a:schemeClr val="bg1"/>
                </a:solidFill>
              </a:rPr>
              <a:t>에 따른 비교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C3AFBA-4B00-F64D-B7BA-651FB86E6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275" y="0"/>
            <a:ext cx="3751725" cy="6737251"/>
          </a:xfrm>
          <a:prstGeom prst="rect">
            <a:avLst/>
          </a:prstGeom>
        </p:spPr>
      </p:pic>
      <p:sp>
        <p:nvSpPr>
          <p:cNvPr id="18" name="모서리가 둥근 직사각형 10">
            <a:extLst>
              <a:ext uri="{FF2B5EF4-FFF2-40B4-BE49-F238E27FC236}">
                <a16:creationId xmlns:a16="http://schemas.microsoft.com/office/drawing/2014/main" id="{5B87BCB4-C2FD-A545-F040-D4EDE6C17132}"/>
              </a:ext>
            </a:extLst>
          </p:cNvPr>
          <p:cNvSpPr/>
          <p:nvPr/>
        </p:nvSpPr>
        <p:spPr>
          <a:xfrm>
            <a:off x="467824" y="1633572"/>
            <a:ext cx="7847745" cy="51874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bg1"/>
                </a:solidFill>
              </a:rPr>
              <a:t>1. Learning amount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: </a:t>
            </a:r>
            <a:r>
              <a:rPr lang="en-US" altLang="ko-Kore-KR" sz="1500" dirty="0">
                <a:solidFill>
                  <a:schemeClr val="bg1"/>
                </a:solidFill>
              </a:rPr>
              <a:t>Episode </a:t>
            </a:r>
            <a:r>
              <a:rPr lang="ko-KR" altLang="en-US" sz="1500" dirty="0">
                <a:solidFill>
                  <a:schemeClr val="bg1"/>
                </a:solidFill>
              </a:rPr>
              <a:t>수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en-US" altLang="ko-Kore-KR" sz="1500" dirty="0">
                <a:solidFill>
                  <a:schemeClr val="bg1"/>
                </a:solidFill>
              </a:rPr>
              <a:t>1</a:t>
            </a:r>
            <a:r>
              <a:rPr lang="en-US" altLang="ko-KR" sz="1500" dirty="0">
                <a:solidFill>
                  <a:schemeClr val="bg1"/>
                </a:solidFill>
              </a:rPr>
              <a:t>0,000</a:t>
            </a:r>
            <a:r>
              <a:rPr lang="ko-KR" altLang="en-US" sz="1500" dirty="0">
                <a:solidFill>
                  <a:schemeClr val="bg1"/>
                </a:solidFill>
              </a:rPr>
              <a:t>개 </a:t>
            </a:r>
            <a:r>
              <a:rPr lang="en-US" altLang="ko-KR" sz="1500" dirty="0">
                <a:solidFill>
                  <a:schemeClr val="bg1"/>
                </a:solidFill>
              </a:rPr>
              <a:t>100,000</a:t>
            </a:r>
            <a:r>
              <a:rPr lang="ko-KR" altLang="en-US" sz="1500" dirty="0">
                <a:solidFill>
                  <a:schemeClr val="bg1"/>
                </a:solidFill>
              </a:rPr>
              <a:t>개 </a:t>
            </a:r>
            <a:r>
              <a:rPr lang="en-US" altLang="ko-KR" sz="1500" dirty="0">
                <a:solidFill>
                  <a:schemeClr val="bg1"/>
                </a:solidFill>
              </a:rPr>
              <a:t>500,000</a:t>
            </a:r>
            <a:r>
              <a:rPr lang="ko-KR" altLang="en-US" sz="1500" dirty="0">
                <a:solidFill>
                  <a:schemeClr val="bg1"/>
                </a:solidFill>
              </a:rPr>
              <a:t>개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  <a:r>
              <a:rPr lang="ko-KR" altLang="en-US" sz="1500" dirty="0">
                <a:solidFill>
                  <a:schemeClr val="bg1"/>
                </a:solidFill>
              </a:rPr>
              <a:t>에 따라 학습 능률의 결과 비교</a:t>
            </a:r>
            <a:endParaRPr kumimoji="1" lang="en-US" altLang="ko-Kore-KR" sz="15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id="{E005CCC8-EEDF-A650-125D-FC1EF3F017C9}"/>
              </a:ext>
            </a:extLst>
          </p:cNvPr>
          <p:cNvSpPr/>
          <p:nvPr/>
        </p:nvSpPr>
        <p:spPr>
          <a:xfrm>
            <a:off x="467824" y="3109250"/>
            <a:ext cx="7808667" cy="51874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bg1"/>
                </a:solidFill>
              </a:rPr>
              <a:t>3. Hyperparameter : </a:t>
            </a:r>
            <a:r>
              <a:rPr lang="en-US" altLang="ko-Kore-KR" sz="1500" dirty="0">
                <a:solidFill>
                  <a:schemeClr val="bg1"/>
                </a:solidFill>
              </a:rPr>
              <a:t>Hyperparameter </a:t>
            </a:r>
            <a:r>
              <a:rPr lang="ko-KR" altLang="en-US" sz="1500" dirty="0">
                <a:solidFill>
                  <a:schemeClr val="bg1"/>
                </a:solidFill>
              </a:rPr>
              <a:t>값 조정</a:t>
            </a:r>
            <a:r>
              <a:rPr lang="en-US" altLang="ko-KR" sz="1500" dirty="0">
                <a:solidFill>
                  <a:schemeClr val="bg1"/>
                </a:solidFill>
              </a:rPr>
              <a:t>(discount factor)</a:t>
            </a:r>
            <a:r>
              <a:rPr lang="ko-KR" altLang="en-US" sz="1500" dirty="0">
                <a:solidFill>
                  <a:schemeClr val="bg1"/>
                </a:solidFill>
              </a:rPr>
              <a:t>의 따른 비교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0">
            <a:extLst>
              <a:ext uri="{FF2B5EF4-FFF2-40B4-BE49-F238E27FC236}">
                <a16:creationId xmlns:a16="http://schemas.microsoft.com/office/drawing/2014/main" id="{FCF052F2-867B-EBDE-CBB2-539B66FC0743}"/>
              </a:ext>
            </a:extLst>
          </p:cNvPr>
          <p:cNvSpPr/>
          <p:nvPr/>
        </p:nvSpPr>
        <p:spPr>
          <a:xfrm>
            <a:off x="467823" y="3865095"/>
            <a:ext cx="7808667" cy="51874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bg1"/>
                </a:solidFill>
              </a:rPr>
              <a:t>4. Naïve DQN : </a:t>
            </a:r>
            <a:r>
              <a:rPr lang="en-US" altLang="ko-Kore-KR" sz="1500" dirty="0">
                <a:solidFill>
                  <a:schemeClr val="bg1"/>
                </a:solidFill>
              </a:rPr>
              <a:t>Naïve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DQN</a:t>
            </a:r>
            <a:r>
              <a:rPr lang="ko-KR" altLang="en-US" sz="1500" dirty="0">
                <a:solidFill>
                  <a:schemeClr val="bg1"/>
                </a:solidFill>
              </a:rPr>
              <a:t> 과 </a:t>
            </a:r>
            <a:r>
              <a:rPr lang="en-US" altLang="ko-KR" sz="1500" dirty="0">
                <a:solidFill>
                  <a:schemeClr val="bg1"/>
                </a:solidFill>
              </a:rPr>
              <a:t>DQN </a:t>
            </a:r>
            <a:r>
              <a:rPr lang="ko-KR" altLang="en-US" sz="1500" dirty="0">
                <a:solidFill>
                  <a:schemeClr val="bg1"/>
                </a:solidFill>
              </a:rPr>
              <a:t>의 성능 비교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8B569100-0199-731D-736A-9A0E2B43CE46}"/>
              </a:ext>
            </a:extLst>
          </p:cNvPr>
          <p:cNvSpPr/>
          <p:nvPr/>
        </p:nvSpPr>
        <p:spPr>
          <a:xfrm>
            <a:off x="467822" y="4620940"/>
            <a:ext cx="7808667" cy="51874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bg1"/>
                </a:solidFill>
              </a:rPr>
              <a:t>5. Custom Environment</a:t>
            </a:r>
          </a:p>
        </p:txBody>
      </p:sp>
    </p:spTree>
    <p:extLst>
      <p:ext uri="{BB962C8B-B14F-4D97-AF65-F5344CB8AC3E}">
        <p14:creationId xmlns:p14="http://schemas.microsoft.com/office/powerpoint/2010/main" val="1125262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90312" y="2967218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60F1B3D-0186-68F0-6EF6-35B1B231D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551715"/>
              </p:ext>
            </p:extLst>
          </p:nvPr>
        </p:nvGraphicFramePr>
        <p:xfrm>
          <a:off x="191914" y="709789"/>
          <a:ext cx="3364086" cy="5438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F95338-94BB-CADE-D17F-5054A226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709788"/>
            <a:ext cx="2570284" cy="33165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177EE7-DF85-6F84-3997-320DBD778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22" y="709788"/>
            <a:ext cx="2570284" cy="33165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FE2007-589B-4EDD-71A1-98FCCA5BB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645" y="709789"/>
            <a:ext cx="2596441" cy="3316521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3EBBB72-ACC2-9832-F168-DB50EE95078E}"/>
              </a:ext>
            </a:extLst>
          </p:cNvPr>
          <p:cNvSpPr/>
          <p:nvPr/>
        </p:nvSpPr>
        <p:spPr>
          <a:xfrm>
            <a:off x="3556000" y="4542503"/>
            <a:ext cx="2570284" cy="12845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ORIGINAL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Episode: 100,000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 : 46m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 : 59.9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DE22982-920C-23E5-71DC-EF5F758DA7BC}"/>
              </a:ext>
            </a:extLst>
          </p:cNvPr>
          <p:cNvSpPr/>
          <p:nvPr/>
        </p:nvSpPr>
        <p:spPr>
          <a:xfrm>
            <a:off x="9403644" y="4542503"/>
            <a:ext cx="2570284" cy="12845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NAÏVE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Episode: 100,000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 : 54m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 :  50.6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5FBD198-275D-F45D-6E13-4347D9FDFF56}"/>
              </a:ext>
            </a:extLst>
          </p:cNvPr>
          <p:cNvSpPr/>
          <p:nvPr/>
        </p:nvSpPr>
        <p:spPr>
          <a:xfrm>
            <a:off x="6479822" y="4542503"/>
            <a:ext cx="2570284" cy="128450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HYPERPARAM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Episode: 100,000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 :1h 42m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 : 82.9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7165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4800" b="1" dirty="0">
                <a:solidFill>
                  <a:schemeClr val="bg1"/>
                </a:solidFill>
              </a:rPr>
              <a:t>FIFTH AIM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42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FE1B9F-3CB3-33D9-314C-C15CF443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26" y="-1"/>
            <a:ext cx="4659086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B4EBC3-7C35-6453-E865-15EAE0919047}"/>
              </a:ext>
            </a:extLst>
          </p:cNvPr>
          <p:cNvGrpSpPr/>
          <p:nvPr/>
        </p:nvGrpSpPr>
        <p:grpSpPr>
          <a:xfrm>
            <a:off x="480917" y="1660753"/>
            <a:ext cx="6781402" cy="3536492"/>
            <a:chOff x="64284" y="1660752"/>
            <a:chExt cx="6781402" cy="3536492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6D013BA8-337D-E7A5-DD4E-DC0BC6521456}"/>
                </a:ext>
              </a:extLst>
            </p:cNvPr>
            <p:cNvSpPr/>
            <p:nvPr/>
          </p:nvSpPr>
          <p:spPr>
            <a:xfrm>
              <a:off x="64284" y="2934928"/>
              <a:ext cx="2168013" cy="988141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</a:rPr>
                <a:t>Custom </a:t>
              </a:r>
            </a:p>
            <a:p>
              <a:pPr algn="ctr"/>
              <a:r>
                <a:rPr kumimoji="1" lang="en-US" altLang="ko-Kore-KR" dirty="0" err="1">
                  <a:solidFill>
                    <a:sysClr val="windowText" lastClr="000000"/>
                  </a:solidFill>
                </a:rPr>
                <a:t>flappybird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A1C55D-715F-6195-85BA-AEEB0CB81D62}"/>
                </a:ext>
              </a:extLst>
            </p:cNvPr>
            <p:cNvSpPr/>
            <p:nvPr/>
          </p:nvSpPr>
          <p:spPr>
            <a:xfrm>
              <a:off x="3276576" y="1660752"/>
              <a:ext cx="3569110" cy="353649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ko-KR" altLang="en-US" dirty="0">
                  <a:solidFill>
                    <a:sysClr val="windowText" lastClr="000000"/>
                  </a:solidFill>
                </a:rPr>
                <a:t>코드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ko-KR" altLang="en-US" dirty="0">
                  <a:solidFill>
                    <a:sysClr val="windowText" lastClr="000000"/>
                  </a:solidFill>
                </a:rPr>
                <a:t> 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위쪽 화살표[U] 6">
              <a:extLst>
                <a:ext uri="{FF2B5EF4-FFF2-40B4-BE49-F238E27FC236}">
                  <a16:creationId xmlns:a16="http://schemas.microsoft.com/office/drawing/2014/main" id="{50B4D4C8-62C5-68E4-82F0-11F0E6718639}"/>
                </a:ext>
              </a:extLst>
            </p:cNvPr>
            <p:cNvSpPr/>
            <p:nvPr/>
          </p:nvSpPr>
          <p:spPr>
            <a:xfrm>
              <a:off x="3858131" y="2912803"/>
              <a:ext cx="2406000" cy="1106129"/>
            </a:xfrm>
            <a:prstGeom prst="upArrow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solidFill>
                    <a:sysClr val="windowText" lastClr="000000"/>
                  </a:solidFill>
                </a:rPr>
                <a:t>점프</a:t>
              </a:r>
              <a:endParaRPr kumimoji="1" lang="en-US" altLang="ko-Kore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ko-Kore-KR" altLang="en-US" dirty="0">
                  <a:solidFill>
                    <a:sysClr val="windowText" lastClr="000000"/>
                  </a:solidFill>
                </a:rPr>
                <a:t>추가</a:t>
              </a: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F642A3AC-6294-DEC5-A0B2-836B9B7BDBBA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232297" y="3428998"/>
              <a:ext cx="1044279" cy="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169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ko-Kore-KR" sz="4800" b="1" dirty="0">
                <a:solidFill>
                  <a:schemeClr val="bg1"/>
                </a:solidFill>
              </a:rPr>
              <a:t>FIFTH AIM</a:t>
            </a:r>
            <a:br>
              <a:rPr kumimoji="1" lang="en-US" altLang="ko-Kore-KR" sz="4800" b="1" dirty="0">
                <a:solidFill>
                  <a:schemeClr val="bg1"/>
                </a:solidFill>
              </a:rPr>
            </a:br>
            <a:r>
              <a:rPr kumimoji="1" lang="en-US" altLang="ko-Kore-KR" sz="4800" b="1" dirty="0">
                <a:solidFill>
                  <a:schemeClr val="bg1"/>
                </a:solidFill>
              </a:rPr>
              <a:t>CODE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119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FBB35-5678-7B40-D667-81D43858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C71CC-D999-A24F-8B1A-EB62A08EF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BE4BB4-B209-0157-73DB-A51118678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61"/>
          <a:stretch/>
        </p:blipFill>
        <p:spPr>
          <a:xfrm>
            <a:off x="1309687" y="739826"/>
            <a:ext cx="9572626" cy="53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89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C6A09-2915-88C9-2601-0B1180B4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2A10F-002C-3A76-1F1B-7BF61D70E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68B011-6125-7475-1E1C-14344B90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51" y="681037"/>
            <a:ext cx="9760497" cy="55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6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ko-Kore-KR" sz="4800" b="1" dirty="0">
                <a:solidFill>
                  <a:schemeClr val="bg1"/>
                </a:solidFill>
              </a:rPr>
              <a:t>FIFTH AIM</a:t>
            </a:r>
            <a:br>
              <a:rPr kumimoji="1" lang="en-US" altLang="ko-Kore-KR" sz="4800" b="1" dirty="0">
                <a:solidFill>
                  <a:schemeClr val="bg1"/>
                </a:solidFill>
              </a:rPr>
            </a:br>
            <a:r>
              <a:rPr kumimoji="1" lang="en-US" altLang="ko-Kore-KR" sz="4800" b="1" dirty="0">
                <a:solidFill>
                  <a:schemeClr val="bg1"/>
                </a:solidFill>
              </a:rPr>
              <a:t>REWARD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772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D06B3A-75AE-EC67-5770-188B2A12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85" y="699360"/>
            <a:ext cx="9736029" cy="54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78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ko-Kore-KR" sz="4800" b="1" dirty="0">
                <a:solidFill>
                  <a:schemeClr val="bg1"/>
                </a:solidFill>
              </a:rPr>
              <a:t>FIFTH AIM</a:t>
            </a:r>
            <a:br>
              <a:rPr kumimoji="1" lang="en-US" altLang="ko-Kore-KR" sz="4800" b="1" dirty="0">
                <a:solidFill>
                  <a:schemeClr val="bg1"/>
                </a:solidFill>
              </a:rPr>
            </a:br>
            <a:r>
              <a:rPr kumimoji="1" lang="en-US" altLang="ko-Kore-KR" sz="4800" b="1" dirty="0">
                <a:solidFill>
                  <a:schemeClr val="bg1"/>
                </a:solidFill>
              </a:rPr>
              <a:t>CONCLUSION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318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1ADB8C0-4987-1A53-FE2C-41DD06A49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182654"/>
              </p:ext>
            </p:extLst>
          </p:nvPr>
        </p:nvGraphicFramePr>
        <p:xfrm>
          <a:off x="8141267" y="1433758"/>
          <a:ext cx="3507825" cy="3990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825">
                  <a:extLst>
                    <a:ext uri="{9D8B030D-6E8A-4147-A177-3AD203B41FA5}">
                      <a16:colId xmlns:a16="http://schemas.microsoft.com/office/drawing/2014/main" val="625387868"/>
                    </a:ext>
                  </a:extLst>
                </a:gridCol>
              </a:tblGrid>
              <a:tr h="3990483"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Custom </a:t>
                      </a:r>
                      <a:r>
                        <a:rPr lang="en-US" altLang="ko-Kore-KR" dirty="0" err="1">
                          <a:solidFill>
                            <a:schemeClr val="bg1"/>
                          </a:solidFill>
                        </a:rPr>
                        <a:t>Flappybird</a:t>
                      </a:r>
                      <a:endParaRPr lang="en-US" altLang="ko-Kore-KR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altLang="ko-Kore-KR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altLang="ko-Kore-KR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Reward : 71.8</a:t>
                      </a:r>
                    </a:p>
                    <a:p>
                      <a:endParaRPr lang="en-US" altLang="ko-Kore-KR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altLang="ko-Kore-KR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Episode : 500,000</a:t>
                      </a:r>
                    </a:p>
                    <a:p>
                      <a:endParaRPr lang="en-US" altLang="ko-Kore-KR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altLang="ko-Kore-KR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Time taken : 18h 30m</a:t>
                      </a:r>
                    </a:p>
                    <a:p>
                      <a:endParaRPr lang="en-US" altLang="ko-Kore-KR" dirty="0">
                        <a:solidFill>
                          <a:schemeClr val="bg1"/>
                        </a:solidFill>
                      </a:endParaRPr>
                    </a:p>
                    <a:p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6271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E407F29-6C4F-0797-1E1B-FAC6B9EE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08" y="1433758"/>
            <a:ext cx="6812194" cy="39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0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>
            <a:extLst>
              <a:ext uri="{FF2B5EF4-FFF2-40B4-BE49-F238E27FC236}">
                <a16:creationId xmlns:a16="http://schemas.microsoft.com/office/drawing/2014/main" id="{96F59B56-55B7-2329-DE70-31BE30EA9223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STATE</a:t>
            </a:r>
            <a:endParaRPr lang="ko-Kore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5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ustom">
            <a:hlinkClick r:id="" action="ppaction://media"/>
            <a:extLst>
              <a:ext uri="{FF2B5EF4-FFF2-40B4-BE49-F238E27FC236}">
                <a16:creationId xmlns:a16="http://schemas.microsoft.com/office/drawing/2014/main" id="{ED117305-BBC0-027E-3264-CAF3076DB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" t="1" r="32666" b="32811"/>
          <a:stretch/>
        </p:blipFill>
        <p:spPr>
          <a:xfrm>
            <a:off x="4172442" y="18684"/>
            <a:ext cx="3847115" cy="68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lang="en-US" altLang="ko-Kore-KR" dirty="0">
                <a:solidFill>
                  <a:schemeClr val="bg1"/>
                </a:solidFill>
              </a:rPr>
              <a:t>How about ?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28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참잘했어요 도장 : 네이버 블로그">
            <a:extLst>
              <a:ext uri="{FF2B5EF4-FFF2-40B4-BE49-F238E27FC236}">
                <a16:creationId xmlns:a16="http://schemas.microsoft.com/office/drawing/2014/main" id="{58F6EB59-7AFA-F1B6-9449-E6F4B849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06" y="659794"/>
            <a:ext cx="5982759" cy="58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구름 모양 설명선[C] 1">
            <a:extLst>
              <a:ext uri="{FF2B5EF4-FFF2-40B4-BE49-F238E27FC236}">
                <a16:creationId xmlns:a16="http://schemas.microsoft.com/office/drawing/2014/main" id="{374B4D1C-4A38-99D1-CD43-2FDA78F7D88A}"/>
              </a:ext>
            </a:extLst>
          </p:cNvPr>
          <p:cNvSpPr/>
          <p:nvPr/>
        </p:nvSpPr>
        <p:spPr>
          <a:xfrm>
            <a:off x="501445" y="0"/>
            <a:ext cx="7273073" cy="2702612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200" dirty="0">
                <a:solidFill>
                  <a:schemeClr val="bg1"/>
                </a:solidFill>
              </a:rPr>
              <a:t>다다</a:t>
            </a:r>
            <a:r>
              <a:rPr kumimoji="1" lang="ko-KR" altLang="en-US" sz="3200" dirty="0">
                <a:solidFill>
                  <a:schemeClr val="bg1"/>
                </a:solidFill>
              </a:rPr>
              <a:t>익선 </a:t>
            </a:r>
            <a:r>
              <a:rPr kumimoji="1" lang="en-US" altLang="ko-KR" sz="3200" dirty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kumimoji="1" lang="ko-KR" altLang="en-US" dirty="0" err="1">
                <a:solidFill>
                  <a:schemeClr val="bg1"/>
                </a:solidFill>
              </a:rPr>
              <a:t>좋은게</a:t>
            </a:r>
            <a:r>
              <a:rPr kumimoji="1" lang="ko-KR" altLang="en-US" dirty="0">
                <a:solidFill>
                  <a:schemeClr val="bg1"/>
                </a:solidFill>
              </a:rPr>
              <a:t> 좋으면 더 좋아지지 않을까 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9E795F8-E990-E051-F8AA-640AA451A72A}"/>
              </a:ext>
            </a:extLst>
          </p:cNvPr>
          <p:cNvSpPr/>
          <p:nvPr/>
        </p:nvSpPr>
        <p:spPr>
          <a:xfrm>
            <a:off x="171724" y="3429000"/>
            <a:ext cx="2315497" cy="98814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Merging</a:t>
            </a:r>
          </a:p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</a:rPr>
              <a:t>flappybird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갈매기형 수장[C] 4">
            <a:extLst>
              <a:ext uri="{FF2B5EF4-FFF2-40B4-BE49-F238E27FC236}">
                <a16:creationId xmlns:a16="http://schemas.microsoft.com/office/drawing/2014/main" id="{1B75E997-1A40-1E7F-9D78-EE2787044CEE}"/>
              </a:ext>
            </a:extLst>
          </p:cNvPr>
          <p:cNvSpPr/>
          <p:nvPr/>
        </p:nvSpPr>
        <p:spPr>
          <a:xfrm>
            <a:off x="4183286" y="3437603"/>
            <a:ext cx="2217513" cy="973394"/>
          </a:xfrm>
          <a:prstGeom prst="chevron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Hidden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layer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갈매기형 수장[C] 5">
            <a:extLst>
              <a:ext uri="{FF2B5EF4-FFF2-40B4-BE49-F238E27FC236}">
                <a16:creationId xmlns:a16="http://schemas.microsoft.com/office/drawing/2014/main" id="{23CB63CD-5229-D13D-0421-003E2B51F804}"/>
              </a:ext>
            </a:extLst>
          </p:cNvPr>
          <p:cNvSpPr/>
          <p:nvPr/>
        </p:nvSpPr>
        <p:spPr>
          <a:xfrm>
            <a:off x="4183286" y="5144729"/>
            <a:ext cx="2217514" cy="973394"/>
          </a:xfrm>
          <a:prstGeom prst="chevron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Hyper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parameter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DAE1ED8-0843-FDD4-C656-5F70E6BB5F76}"/>
              </a:ext>
            </a:extLst>
          </p:cNvPr>
          <p:cNvSpPr/>
          <p:nvPr/>
        </p:nvSpPr>
        <p:spPr>
          <a:xfrm>
            <a:off x="7433187" y="3437603"/>
            <a:ext cx="968137" cy="97339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개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14CFD1-B8E6-6358-8934-B92E3B1C9D88}"/>
              </a:ext>
            </a:extLst>
          </p:cNvPr>
          <p:cNvSpPr/>
          <p:nvPr/>
        </p:nvSpPr>
        <p:spPr>
          <a:xfrm>
            <a:off x="7433187" y="5144729"/>
            <a:ext cx="968137" cy="973394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0.90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A065FEB-8E76-B422-5F22-34FA8699999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87221" y="3923071"/>
            <a:ext cx="2182762" cy="122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5731DEC-D3C2-962D-3964-519FCF8F5A26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487221" y="3923071"/>
            <a:ext cx="2182762" cy="170835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209536B-E625-3F50-827B-0B600F4E023F}"/>
              </a:ext>
            </a:extLst>
          </p:cNvPr>
          <p:cNvCxnSpPr>
            <a:stCxn id="5" idx="3"/>
            <a:endCxn id="7" idx="2"/>
          </p:cNvCxnSpPr>
          <p:nvPr/>
        </p:nvCxnSpPr>
        <p:spPr>
          <a:xfrm>
            <a:off x="6400799" y="3924300"/>
            <a:ext cx="103238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41C5A5D8-CCA5-E0C7-359C-9AAE9EE15314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400800" y="5631426"/>
            <a:ext cx="103238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더하기 20">
            <a:extLst>
              <a:ext uri="{FF2B5EF4-FFF2-40B4-BE49-F238E27FC236}">
                <a16:creationId xmlns:a16="http://schemas.microsoft.com/office/drawing/2014/main" id="{9C1DF12A-1628-DEF2-A805-54CEE2EEBA34}"/>
              </a:ext>
            </a:extLst>
          </p:cNvPr>
          <p:cNvSpPr/>
          <p:nvPr/>
        </p:nvSpPr>
        <p:spPr>
          <a:xfrm>
            <a:off x="7682340" y="4627306"/>
            <a:ext cx="469830" cy="442452"/>
          </a:xfrm>
          <a:prstGeom prst="mathPlu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AA3DF1-1843-5788-C4E9-29ABD545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209" y="8603"/>
            <a:ext cx="4316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0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0E560B-4CF6-12D7-30EB-A47EDB829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31" y="835747"/>
            <a:ext cx="9101138" cy="51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30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4800" b="1" dirty="0">
                <a:solidFill>
                  <a:schemeClr val="bg1"/>
                </a:solidFill>
              </a:rPr>
              <a:t>conclusion 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85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4800" b="1" dirty="0"/>
              <a:t> </a:t>
            </a:r>
            <a:endParaRPr lang="ko-Kore-KR" altLang="en-US" dirty="0"/>
          </a:p>
        </p:txBody>
      </p:sp>
      <p:pic>
        <p:nvPicPr>
          <p:cNvPr id="2" name="wanna be best">
            <a:hlinkClick r:id="" action="ppaction://media"/>
            <a:extLst>
              <a:ext uri="{FF2B5EF4-FFF2-40B4-BE49-F238E27FC236}">
                <a16:creationId xmlns:a16="http://schemas.microsoft.com/office/drawing/2014/main" id="{9458219E-D79A-E263-D670-4C78E245F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0232" r="20232"/>
          <a:stretch/>
        </p:blipFill>
        <p:spPr>
          <a:xfrm>
            <a:off x="3168000" y="0"/>
            <a:ext cx="4820355" cy="85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54777EA6-0934-ED32-355D-94268635F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753462"/>
              </p:ext>
            </p:extLst>
          </p:nvPr>
        </p:nvGraphicFramePr>
        <p:xfrm>
          <a:off x="203201" y="719666"/>
          <a:ext cx="3657599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2BE7BAD-CAD1-9B41-8F4C-FEEA6AD5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799" y="880532"/>
            <a:ext cx="2602085" cy="3396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FFC224-22BF-6589-351A-439329EBB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755" y="880532"/>
            <a:ext cx="2602085" cy="33964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A965AF-BBCE-92BB-3928-28F281B73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712" y="880532"/>
            <a:ext cx="2602085" cy="3396498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C909067-B227-62F8-1FDC-F5A236C1025F}"/>
              </a:ext>
            </a:extLst>
          </p:cNvPr>
          <p:cNvSpPr/>
          <p:nvPr/>
        </p:nvSpPr>
        <p:spPr>
          <a:xfrm>
            <a:off x="3860798" y="4846346"/>
            <a:ext cx="2602085" cy="122411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Hyperparameter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Episode: 100,000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 :1h 42m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 : 82.9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FCFC849-42C3-9445-33D4-2073680C2B52}"/>
              </a:ext>
            </a:extLst>
          </p:cNvPr>
          <p:cNvSpPr/>
          <p:nvPr/>
        </p:nvSpPr>
        <p:spPr>
          <a:xfrm>
            <a:off x="6587569" y="4846346"/>
            <a:ext cx="2638272" cy="122411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Hidden layer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 : 250,000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 : 100.1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 : 1h 36m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AE1186A-BEB8-A54B-8250-A653E7E4F1A8}"/>
              </a:ext>
            </a:extLst>
          </p:cNvPr>
          <p:cNvSpPr/>
          <p:nvPr/>
        </p:nvSpPr>
        <p:spPr>
          <a:xfrm>
            <a:off x="9350526" y="4846346"/>
            <a:ext cx="2602085" cy="122411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ko-Kore-KR" sz="1800" b="1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Merging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Episode : 300,000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Reward : 88.5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ore-KR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taken :1h57m</a:t>
            </a:r>
            <a:endParaRPr lang="ko-Kore-KR" altLang="ko-Kore-KR" sz="1800" b="0" i="0" u="none" strike="noStrike" dirty="0">
              <a:effectLst/>
              <a:latin typeface="Arial" panose="020B0604020202020204" pitchFamily="34" charset="0"/>
            </a:endParaRPr>
          </a:p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1491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1610A5-991D-7EC2-1DD7-F829050A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97" y="316682"/>
            <a:ext cx="8725606" cy="62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10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66B298-492D-B185-1740-DCA19017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8" y="3091652"/>
            <a:ext cx="12120123" cy="6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92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4800" b="1" dirty="0">
                <a:solidFill>
                  <a:schemeClr val="bg1"/>
                </a:solidFill>
              </a:rPr>
              <a:t>Discussion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7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8EADA-A89C-CBCD-19FF-F2EBA21FD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73" y="282222"/>
            <a:ext cx="11982857" cy="6575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39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Gymnasium</a:t>
            </a:r>
            <a:endParaRPr lang="en-US" altLang="ko-KR" sz="39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the last pipe's horizontal position 	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마지막으로 나타난 파이프의 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x 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the last top pipe's vertical position 	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마지막으로 나타난 상단 파이프의 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y 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the last bottom pipe's vertical position 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마지막으로 나타난 하단 파이프의 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y 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the next pipe's horizontal position 	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다음에 나타날 파이프의 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x 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the next top pipe's vertical position 	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다음에 나타날 상단 파이프의 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y 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the next bottom pipe's vertical position 	-&gt;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다음에 나타날 하단 파이프의 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y 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the next next pipe's horizontal position 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그 다음에 나타날 파이프의 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x 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the next next top pipe's vertical position 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그 다음에 나타날 상단 파이프의 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y 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the next next bottom pipe's vertical position 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그 다음에 나타날 하단 파이프의 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y 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player's vertical position 		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플레이어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(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새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)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의 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y 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좌표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player's vertical velocity 		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플레이어의 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y 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방향 속도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en" altLang="ko-Kore-KR" sz="2200" dirty="0">
              <a:solidFill>
                <a:srgbClr val="181818"/>
              </a:solidFill>
            </a:endParaRPr>
          </a:p>
          <a:p>
            <a:r>
              <a:rPr lang="en" altLang="ko-Kore-KR" sz="2200" dirty="0">
                <a:solidFill>
                  <a:srgbClr val="181818"/>
                </a:solidFill>
              </a:rPr>
              <a:t>player's rotation				-&gt; 	</a:t>
            </a:r>
            <a:r>
              <a:rPr lang="ko-KR" altLang="en-US" sz="2200" b="0" i="0" dirty="0">
                <a:solidFill>
                  <a:srgbClr val="181818"/>
                </a:solidFill>
                <a:effectLst/>
                <a:latin typeface="Segoe WPC"/>
              </a:rPr>
              <a:t>플레이어의 회전 각도</a:t>
            </a:r>
            <a:r>
              <a:rPr lang="en-US" altLang="ko-KR" sz="2200" b="0" i="0" dirty="0">
                <a:solidFill>
                  <a:srgbClr val="181818"/>
                </a:solidFill>
                <a:effectLst/>
                <a:latin typeface="Segoe WPC"/>
              </a:rPr>
              <a:t>.</a:t>
            </a:r>
            <a:endParaRPr lang="ko-KR" altLang="en-US" sz="2200" dirty="0">
              <a:solidFill>
                <a:srgbClr val="181818"/>
              </a:solidFill>
            </a:endParaRPr>
          </a:p>
          <a:p>
            <a:endParaRPr lang="en" altLang="ko-Kore-K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6623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8E4BA-F0C7-A92D-E235-C9F086F5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D4CB3-4B14-042A-6D47-767FD280F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여러개의</a:t>
            </a:r>
            <a:r>
              <a:rPr kumimoji="1" lang="ko-KR" altLang="en-US" dirty="0"/>
              <a:t> 컴퓨터 사용으로 일정하지 않은 </a:t>
            </a:r>
            <a:r>
              <a:rPr kumimoji="1" lang="ko-KR" altLang="en-US" dirty="0" err="1"/>
              <a:t>학습률</a:t>
            </a:r>
            <a:endParaRPr kumimoji="1" lang="en-US" altLang="ko-KR" dirty="0"/>
          </a:p>
          <a:p>
            <a:r>
              <a:rPr kumimoji="1" lang="ko-KR" altLang="en-US" dirty="0"/>
              <a:t>예상치 못한 결과로 저장하지 못한 학습 과정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3184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lang="en-US" altLang="ko-Kore-KR" sz="6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ACTION</a:t>
            </a:r>
            <a:endParaRPr lang="ko-Kore-KR" altLang="en-US" sz="6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91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51831-06FB-8381-CFDC-0CA4B98E6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4" y="-1"/>
            <a:ext cx="12193874" cy="945882"/>
          </a:xfrm>
        </p:spPr>
        <p:txBody>
          <a:bodyPr/>
          <a:lstStyle/>
          <a:p>
            <a:r>
              <a:rPr kumimoji="1" lang="ko-KR" altLang="en-US" dirty="0"/>
              <a:t> </a:t>
            </a:r>
            <a:endParaRPr kumimoji="1" lang="ko-Kore-KR" altLang="en-US" sz="4801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pic>
        <p:nvPicPr>
          <p:cNvPr id="6" name="Picture 8" descr="Flappy Bird Logo PNG Pic - PNG Mart">
            <a:extLst>
              <a:ext uri="{FF2B5EF4-FFF2-40B4-BE49-F238E27FC236}">
                <a16:creationId xmlns:a16="http://schemas.microsoft.com/office/drawing/2014/main" id="{DDBC0C36-EC58-540A-DE3B-A46D11017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66" y="2865789"/>
            <a:ext cx="2174483" cy="12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lappy Bird Logo PNG Pic - PNG Mart">
            <a:extLst>
              <a:ext uri="{FF2B5EF4-FFF2-40B4-BE49-F238E27FC236}">
                <a16:creationId xmlns:a16="http://schemas.microsoft.com/office/drawing/2014/main" id="{19C41979-FA4E-548F-E7EA-D2475144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771" y="2865789"/>
            <a:ext cx="2003685" cy="11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90ED5A-56DA-5EC0-EC13-BEECE454AFB5}"/>
              </a:ext>
            </a:extLst>
          </p:cNvPr>
          <p:cNvSpPr txBox="1"/>
          <p:nvPr/>
        </p:nvSpPr>
        <p:spPr>
          <a:xfrm>
            <a:off x="3055715" y="4558667"/>
            <a:ext cx="1670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818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JUMP</a:t>
            </a:r>
            <a:endParaRPr lang="ko-KR" altLang="en-US" sz="4000" dirty="0">
              <a:solidFill>
                <a:srgbClr val="181818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215A3-5135-7DB8-65EB-E37D9DFB4693}"/>
              </a:ext>
            </a:extLst>
          </p:cNvPr>
          <p:cNvSpPr txBox="1"/>
          <p:nvPr/>
        </p:nvSpPr>
        <p:spPr>
          <a:xfrm>
            <a:off x="6598236" y="1915035"/>
            <a:ext cx="2328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81818"/>
                </a:solidFill>
              </a:rPr>
              <a:t> </a:t>
            </a:r>
            <a:r>
              <a:rPr lang="en-US" altLang="ko-KR" sz="4000" dirty="0">
                <a:solidFill>
                  <a:srgbClr val="1818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Nothing</a:t>
            </a:r>
            <a:endParaRPr lang="ko-KR" altLang="en-US" sz="4000" dirty="0">
              <a:solidFill>
                <a:srgbClr val="181818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3.33333E-6 0.00023 C 0.00026 -0.00463 0.00052 -0.00949 0.00105 -0.01389 C 0.00209 -0.0206 0.00313 -0.02778 0.00456 -0.03426 C 0.00912 -0.05463 0.0125 -0.06898 0.01862 -0.08496 C 0.02344 -0.09723 0.02891 -0.1081 0.03347 -0.12107 C 0.03529 -0.12662 0.03685 -0.13218 0.03894 -0.13727 C 0.04141 -0.14352 0.04805 -0.15926 0.05196 -0.16621 C 0.05352 -0.16875 0.05508 -0.17107 0.0569 -0.17361 C 0.05821 -0.17547 0.05964 -0.17709 0.06094 -0.17917 C 0.06146 -0.17986 0.06185 -0.18056 0.06211 -0.18102 C 0.06263 -0.18148 0.06328 -0.18148 0.06355 -0.18172 C 0.06524 -0.18241 0.06472 -0.18172 0.06537 -0.18287 L 0.10495 -0.21204 L 0.1168 -0.19746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C 0.02747 -0.01713 0.05507 -0.03403 0.08893 0.00371 C 0.12252 0.0419 0.16237 0.13472 0.20234 0.22755 " pathEditMode="relative" rAng="0" ptsTypes="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771F44-A747-228E-A0A6-570DE9FEF568}"/>
              </a:ext>
            </a:extLst>
          </p:cNvPr>
          <p:cNvSpPr txBox="1">
            <a:spLocks/>
          </p:cNvSpPr>
          <p:nvPr/>
        </p:nvSpPr>
        <p:spPr>
          <a:xfrm>
            <a:off x="1" y="2967219"/>
            <a:ext cx="12192001" cy="3890782"/>
          </a:xfrm>
          <a:prstGeom prst="rect">
            <a:avLst/>
          </a:prstGeom>
        </p:spPr>
        <p:txBody>
          <a:bodyPr vert="horz" lIns="91441" tIns="45720" rIns="91441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ore-KR" altLang="en-US" sz="280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3FB7596-B73B-B5DC-74C9-5BF73AC8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4"/>
          </a:xfrm>
        </p:spPr>
        <p:txBody>
          <a:bodyPr>
            <a:normAutofit/>
          </a:bodyPr>
          <a:lstStyle/>
          <a:p>
            <a:pPr algn="ctr"/>
            <a:r>
              <a:rPr lang="en-US" altLang="ko-Kore-KR" sz="6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Reward</a:t>
            </a:r>
            <a:endParaRPr lang="ko-Kore-KR" altLang="en-US" sz="6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29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rgbClr val="000000"/>
      </a:dk1>
      <a:lt1>
        <a:srgbClr val="FFFFFF"/>
      </a:lt1>
      <a:dk2>
        <a:srgbClr val="88C5CE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1352</TotalTime>
  <Words>829</Words>
  <Application>Microsoft Office PowerPoint</Application>
  <PresentationFormat>와이드스크린</PresentationFormat>
  <Paragraphs>279</Paragraphs>
  <Slides>60</Slides>
  <Notes>17</Notes>
  <HiddenSlides>0</HiddenSlides>
  <MMClips>10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Segoe WPC</vt:lpstr>
      <vt:lpstr>ADLaM Display</vt:lpstr>
      <vt:lpstr>Arial</vt:lpstr>
      <vt:lpstr>Calibri</vt:lpstr>
      <vt:lpstr>Calibri Light</vt:lpstr>
      <vt:lpstr>Wingdings</vt:lpstr>
      <vt:lpstr>Office 테마</vt:lpstr>
      <vt:lpstr>FLAPPY BIRD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ACTION</vt:lpstr>
      <vt:lpstr> </vt:lpstr>
      <vt:lpstr>Reward</vt:lpstr>
      <vt:lpstr>PowerPoint 프레젠테이션</vt:lpstr>
      <vt:lpstr>CODE</vt:lpstr>
      <vt:lpstr>PowerPoint 프레젠테이션</vt:lpstr>
      <vt:lpstr>FIRST AIM</vt:lpstr>
      <vt:lpstr>PowerPoint 프레젠테이션</vt:lpstr>
      <vt:lpstr>10,000 Episodes</vt:lpstr>
      <vt:lpstr>100,000 Episodes</vt:lpstr>
      <vt:lpstr>500,000 Episodes</vt:lpstr>
      <vt:lpstr>PowerPoint 프레젠테이션</vt:lpstr>
      <vt:lpstr>PowerPoint 프레젠테이션</vt:lpstr>
      <vt:lpstr>SECOND AIM</vt:lpstr>
      <vt:lpstr>PowerPoint 프레젠테이션</vt:lpstr>
      <vt:lpstr>PowerPoint 프레젠테이션</vt:lpstr>
      <vt:lpstr>Discount Factor : 0.99</vt:lpstr>
      <vt:lpstr>Discount Factor : 0.90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Hidden Layer : 1</vt:lpstr>
      <vt:lpstr>Hidden Layer :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FOURTH AIM Conclusion</vt:lpstr>
      <vt:lpstr>PowerPoint 프레젠테이션</vt:lpstr>
      <vt:lpstr>PowerPoint 프레젠테이션</vt:lpstr>
      <vt:lpstr>FIFTH AIM</vt:lpstr>
      <vt:lpstr>PowerPoint 프레젠테이션</vt:lpstr>
      <vt:lpstr>FIFTH AIM CODE</vt:lpstr>
      <vt:lpstr>PowerPoint 프레젠테이션</vt:lpstr>
      <vt:lpstr>PowerPoint 프레젠테이션</vt:lpstr>
      <vt:lpstr>FIFTH AIM REWARD</vt:lpstr>
      <vt:lpstr>PowerPoint 프레젠테이션</vt:lpstr>
      <vt:lpstr>FIFTH AIM CONCLUSION</vt:lpstr>
      <vt:lpstr>PowerPoint 프레젠테이션</vt:lpstr>
      <vt:lpstr>PowerPoint 프레젠테이션</vt:lpstr>
      <vt:lpstr>How about ?</vt:lpstr>
      <vt:lpstr>PowerPoint 프레젠테이션</vt:lpstr>
      <vt:lpstr>PowerPoint 프레젠테이션</vt:lpstr>
      <vt:lpstr>conclusion </vt:lpstr>
      <vt:lpstr> </vt:lpstr>
      <vt:lpstr>PowerPoint 프레젠테이션</vt:lpstr>
      <vt:lpstr>PowerPoint 프레젠테이션</vt:lpstr>
      <vt:lpstr>PowerPoint 프레젠테이션</vt:lpstr>
      <vt:lpstr>Discussion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FLAPPY BIRD PROJECT</dc:title>
  <dc:creator>홍유빈</dc:creator>
  <cp:lastModifiedBy>김정찬</cp:lastModifiedBy>
  <cp:revision>9</cp:revision>
  <dcterms:created xsi:type="dcterms:W3CDTF">2024-11-29T06:02:12Z</dcterms:created>
  <dcterms:modified xsi:type="dcterms:W3CDTF">2024-12-02T13:00:21Z</dcterms:modified>
</cp:coreProperties>
</file>